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image/png" Extension="png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1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17.xml"/>
  <Override ContentType="application/vnd.openxmlformats-officedocument.presentationml.slide+xml" PartName="/ppt/slides/slide24.xml"/>
  <Override ContentType="application/vnd.openxmlformats-officedocument.presentationml.slide+xml" PartName="/ppt/slides/slide8.xml"/>
  <Override ContentType="application/vnd.openxmlformats-officedocument.presentationml.slide+xml" PartName="/ppt/slides/slide23.xml"/>
  <Override ContentType="application/vnd.openxmlformats-officedocument.presentationml.slide+xml" PartName="/ppt/slides/slide19.xml"/>
  <Override ContentType="application/vnd.openxmlformats-officedocument.presentationml.slide+xml" PartName="/ppt/slides/slide4.xml"/>
  <Override ContentType="application/vnd.openxmlformats-officedocument.presentationml.slide+xml" PartName="/ppt/slides/slide10.xml"/>
  <Override ContentType="application/vnd.openxmlformats-officedocument.presentationml.slide+xml" PartName="/ppt/slides/slide14.xml"/>
  <Override ContentType="application/vnd.openxmlformats-officedocument.presentationml.slide+xml" PartName="/ppt/slides/slide11.xml"/>
  <Override ContentType="application/vnd.openxmlformats-officedocument.presentationml.slide+xml" PartName="/ppt/slides/slide5.xml"/>
  <Override ContentType="application/vnd.openxmlformats-officedocument.presentationml.slide+xml" PartName="/ppt/slides/slide22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29" Type="http://schemas.openxmlformats.org/officeDocument/2006/relationships/slide" Target="slides/slide2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" Type="http://schemas.openxmlformats.org/officeDocument/2006/relationships/presProps" Target="presProps.xml"/><Relationship Id="rId21" Type="http://schemas.openxmlformats.org/officeDocument/2006/relationships/slide" Target="slides/slide16.xml"/><Relationship Id="rId1" Type="http://schemas.openxmlformats.org/officeDocument/2006/relationships/theme" Target="theme/theme3.xml"/><Relationship Id="rId22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23" Type="http://schemas.openxmlformats.org/officeDocument/2006/relationships/slide" Target="slides/slide18.xml"/><Relationship Id="rId3" Type="http://schemas.openxmlformats.org/officeDocument/2006/relationships/tableStyles" Target="tableStyles.xml"/><Relationship Id="rId24" Type="http://schemas.openxmlformats.org/officeDocument/2006/relationships/slide" Target="slides/slide19.xml"/><Relationship Id="rId20" Type="http://schemas.openxmlformats.org/officeDocument/2006/relationships/slide" Target="slides/slide15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8" name="Shape 18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2" type="body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05.jpg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00.png"/><Relationship Id="rId3" Type="http://schemas.openxmlformats.org/officeDocument/2006/relationships/image" Target="../media/image07.png"/><Relationship Id="rId6" Type="http://schemas.openxmlformats.org/officeDocument/2006/relationships/image" Target="../media/image02.png"/><Relationship Id="rId5" Type="http://schemas.openxmlformats.org/officeDocument/2006/relationships/image" Target="../media/image01.png"/><Relationship Id="rId8" Type="http://schemas.openxmlformats.org/officeDocument/2006/relationships/image" Target="../media/image03.png"/><Relationship Id="rId7" Type="http://schemas.openxmlformats.org/officeDocument/2006/relationships/hyperlink" Target="http://trendland.com/jean-charles-de-castelbajac-ss-2012/" TargetMode="External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youtube.com/v/he3uxQYuPDA" TargetMode="External"/><Relationship Id="rId5" Type="http://schemas.openxmlformats.org/officeDocument/2006/relationships/image" Target="../media/image06.jpg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4.jpg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8.jpg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Relationship Id="rId3" Type="http://schemas.openxmlformats.org/officeDocument/2006/relationships/image" Target="../media/image10.png"/><Relationship Id="rId6" Type="http://schemas.openxmlformats.org/officeDocument/2006/relationships/image" Target="../media/image19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09.jpg"/><Relationship Id="rId3" Type="http://schemas.openxmlformats.org/officeDocument/2006/relationships/image" Target="../media/image14.jpg"/><Relationship Id="rId5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g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16.jpg"/></Relationships>
</file>

<file path=ppt/slides/_rels/slide1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g"/><Relationship Id="rId3" Type="http://schemas.openxmlformats.org/officeDocument/2006/relationships/image" Target="../media/image13.jpg"/><Relationship Id="rId6" Type="http://schemas.openxmlformats.org/officeDocument/2006/relationships/image" Target="../media/image20.jpg"/><Relationship Id="rId5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Relationship Id="rId3" Type="http://schemas.openxmlformats.org/officeDocument/2006/relationships/image" Target="../media/image23.jpg"/></Relationships>
</file>

<file path=ppt/slides/_rels/slide1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26.jpg"/></Relationships>
</file>

<file path=ppt/slides/_rels/slide1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Relationship Id="rId3" Type="http://schemas.openxmlformats.org/officeDocument/2006/relationships/image" Target="../media/image28.jpg"/><Relationship Id="rId6" Type="http://schemas.openxmlformats.org/officeDocument/2006/relationships/image" Target="../media/image27.jpg"/><Relationship Id="rId5" Type="http://schemas.openxmlformats.org/officeDocument/2006/relationships/image" Target="../media/image25.jpg"/></Relationships>
</file>

<file path=ppt/slides/_rels/slide1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g"/><Relationship Id="rId3" Type="http://schemas.openxmlformats.org/officeDocument/2006/relationships/image" Target="../media/image32.jpg"/></Relationships>
</file>

<file path=ppt/slides/_rels/slide1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29.jpg"/></Relationships>
</file>

<file path=ppt/slides/_rels/slide2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g"/><Relationship Id="rId3" Type="http://schemas.openxmlformats.org/officeDocument/2006/relationships/image" Target="../media/image33.jpg"/><Relationship Id="rId6" Type="http://schemas.openxmlformats.org/officeDocument/2006/relationships/image" Target="../media/image37.jpg"/><Relationship Id="rId5" Type="http://schemas.openxmlformats.org/officeDocument/2006/relationships/image" Target="../media/image35.jpg"/></Relationships>
</file>

<file path=ppt/slides/_rels/slide2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g"/><Relationship Id="rId3" Type="http://schemas.openxmlformats.org/officeDocument/2006/relationships/image" Target="../media/image36.jpg"/><Relationship Id="rId5" Type="http://schemas.openxmlformats.org/officeDocument/2006/relationships/image" Target="../media/image42.jpg"/></Relationships>
</file>

<file path=ppt/slides/_rels/slide2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g"/><Relationship Id="rId3" Type="http://schemas.openxmlformats.org/officeDocument/2006/relationships/image" Target="../media/image40.jpg"/><Relationship Id="rId6" Type="http://schemas.openxmlformats.org/officeDocument/2006/relationships/image" Target="../media/image44.jpg"/><Relationship Id="rId5" Type="http://schemas.openxmlformats.org/officeDocument/2006/relationships/image" Target="../media/image39.jpg"/><Relationship Id="rId7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ctrTitle"/>
          </p:nvPr>
        </p:nvSpPr>
        <p:spPr>
          <a:xfrm>
            <a:off x="251400" y="479950"/>
            <a:ext cx="8641199" cy="830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b="0" lang="en" sz="2400">
                <a:solidFill>
                  <a:srgbClr val="FFFFFF"/>
                </a:solidFill>
              </a:rPr>
              <a:t>s k i n  </a:t>
            </a:r>
            <a:r>
              <a:rPr b="0" lang="en" sz="1400">
                <a:solidFill>
                  <a:srgbClr val="FFFFFF"/>
                </a:solidFill>
              </a:rPr>
              <a:t>and</a:t>
            </a:r>
            <a:r>
              <a:rPr b="0" lang="en" sz="2400">
                <a:solidFill>
                  <a:srgbClr val="FFFFFF"/>
                </a:solidFill>
              </a:rPr>
              <a:t>  s u r f a c e:</a:t>
            </a:r>
          </a:p>
          <a:p>
            <a:pPr>
              <a:spcBef>
                <a:spcPts val="0"/>
              </a:spcBef>
              <a:buNone/>
            </a:pPr>
            <a:r>
              <a:rPr b="0" lang="en" sz="2400">
                <a:solidFill>
                  <a:srgbClr val="CCCCCC"/>
                </a:solidFill>
              </a:rPr>
              <a:t>c o u t u r e  b o d y  o r n a m e n t</a:t>
            </a:r>
          </a:p>
        </p:txBody>
      </p:sp>
      <p:pic>
        <p:nvPicPr>
          <p:cNvPr id="31" name="Shape 31"/>
          <p:cNvPicPr preferRelativeResize="0"/>
          <p:nvPr/>
        </p:nvPicPr>
        <p:blipFill rotWithShape="1">
          <a:blip r:embed="rId3">
            <a:alphaModFix/>
          </a:blip>
          <a:srcRect b="461" l="0" r="0" t="46513"/>
          <a:stretch/>
        </p:blipFill>
        <p:spPr>
          <a:xfrm>
            <a:off x="0" y="1543699"/>
            <a:ext cx="9143999" cy="3638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/>
        </p:nvSpPr>
        <p:spPr>
          <a:xfrm>
            <a:off x="422750" y="269175"/>
            <a:ext cx="2545799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>
                <a:solidFill>
                  <a:srgbClr val="999999"/>
                </a:solidFill>
              </a:rPr>
              <a:t>Inspiration Pieces</a:t>
            </a:r>
          </a:p>
        </p:txBody>
      </p:sp>
      <p:grpSp>
        <p:nvGrpSpPr>
          <p:cNvPr id="37" name="Shape 37"/>
          <p:cNvGrpSpPr/>
          <p:nvPr/>
        </p:nvGrpSpPr>
        <p:grpSpPr>
          <a:xfrm>
            <a:off x="23590" y="995602"/>
            <a:ext cx="9096828" cy="3152287"/>
            <a:chOff x="637321" y="1456675"/>
            <a:chExt cx="8298511" cy="2875649"/>
          </a:xfrm>
        </p:grpSpPr>
        <p:pic>
          <p:nvPicPr>
            <p:cNvPr id="38" name="Shape 38"/>
            <p:cNvPicPr preferRelativeResize="0"/>
            <p:nvPr/>
          </p:nvPicPr>
          <p:blipFill rotWithShape="1">
            <a:blip r:embed="rId3">
              <a:alphaModFix/>
            </a:blip>
            <a:srcRect b="0" l="6059" r="56557" t="0"/>
            <a:stretch/>
          </p:blipFill>
          <p:spPr>
            <a:xfrm>
              <a:off x="637325" y="1456675"/>
              <a:ext cx="1113549" cy="2382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" name="Shape 39"/>
            <p:cNvSpPr txBox="1"/>
            <p:nvPr/>
          </p:nvSpPr>
          <p:spPr>
            <a:xfrm>
              <a:off x="637321" y="3870625"/>
              <a:ext cx="1113599" cy="3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" sz="700"/>
                <a:t>Iris Van Herpen</a:t>
              </a:r>
            </a:p>
          </p:txBody>
        </p:sp>
        <p:pic>
          <p:nvPicPr>
            <p:cNvPr id="40" name="Shape 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24575" y="1456675"/>
              <a:ext cx="2382949" cy="23829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" name="Shape 41"/>
            <p:cNvSpPr txBox="1"/>
            <p:nvPr/>
          </p:nvSpPr>
          <p:spPr>
            <a:xfrm>
              <a:off x="1824572" y="3870625"/>
              <a:ext cx="1181999" cy="3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ct val="157142"/>
                <a:buFont typeface="Arial"/>
                <a:buNone/>
              </a:pPr>
              <a:r>
                <a:rPr lang="en" sz="700">
                  <a:solidFill>
                    <a:srgbClr val="111111"/>
                  </a:solidFill>
                </a:rPr>
                <a:t>Angelica Brigade</a:t>
              </a:r>
            </a:p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pic>
          <p:nvPicPr>
            <p:cNvPr id="42" name="Shape 4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281225" y="1456675"/>
              <a:ext cx="1588651" cy="2382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Shape 43"/>
            <p:cNvSpPr txBox="1"/>
            <p:nvPr/>
          </p:nvSpPr>
          <p:spPr>
            <a:xfrm>
              <a:off x="4281221" y="3870625"/>
              <a:ext cx="1113599" cy="3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700"/>
                <a:t>Iris Van Herpen</a:t>
              </a:r>
            </a:p>
          </p:txBody>
        </p:sp>
        <p:pic>
          <p:nvPicPr>
            <p:cNvPr id="44" name="Shape 4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43575" y="1456675"/>
              <a:ext cx="1588649" cy="23949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Shape 45"/>
            <p:cNvSpPr txBox="1"/>
            <p:nvPr/>
          </p:nvSpPr>
          <p:spPr>
            <a:xfrm>
              <a:off x="5907741" y="3870625"/>
              <a:ext cx="1754999" cy="3518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700">
                  <a:hlinkClick r:id="rId7"/>
                </a:rPr>
                <a:t>Jean-Charles de Castelbajac</a:t>
              </a:r>
            </a:p>
          </p:txBody>
        </p:sp>
        <p:sp>
          <p:nvSpPr>
            <p:cNvPr id="46" name="Shape 46"/>
            <p:cNvSpPr txBox="1"/>
            <p:nvPr/>
          </p:nvSpPr>
          <p:spPr>
            <a:xfrm>
              <a:off x="7605925" y="3870625"/>
              <a:ext cx="1329900" cy="4616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700"/>
                <a:t>Alexander McQueen</a:t>
              </a:r>
            </a:p>
          </p:txBody>
        </p:sp>
        <p:pic>
          <p:nvPicPr>
            <p:cNvPr id="47" name="Shape 4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605925" y="1456675"/>
              <a:ext cx="1329907" cy="23949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/>
        </p:nvSpPr>
        <p:spPr>
          <a:xfrm>
            <a:off x="273300" y="294075"/>
            <a:ext cx="1408199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>
                <a:solidFill>
                  <a:srgbClr val="999999"/>
                </a:solidFill>
              </a:rPr>
              <a:t>Methodology</a:t>
            </a:r>
          </a:p>
        </p:txBody>
      </p:sp>
      <p:sp>
        <p:nvSpPr>
          <p:cNvPr id="53" name="Shape 53">
            <a:hlinkClick r:id="rId4"/>
          </p:cNvPr>
          <p:cNvSpPr/>
          <p:nvPr/>
        </p:nvSpPr>
        <p:spPr>
          <a:xfrm>
            <a:off x="1930475" y="236625"/>
            <a:ext cx="6227000" cy="4670250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Shape 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03"/>
            <a:ext cx="9143999" cy="5140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Shape 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0"/>
            <a:ext cx="9143999" cy="5143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CCCCCC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ctrTitle"/>
          </p:nvPr>
        </p:nvSpPr>
        <p:spPr>
          <a:xfrm>
            <a:off x="1221325" y="1658067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999999"/>
                </a:solidFill>
              </a:rPr>
              <a:t>1. Drape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Shape 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09090"/>
            <a:ext cx="2725324" cy="2725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/>
          <p:cNvPicPr preferRelativeResize="0"/>
          <p:nvPr/>
        </p:nvPicPr>
        <p:blipFill rotWithShape="1">
          <a:blip r:embed="rId4">
            <a:alphaModFix/>
          </a:blip>
          <a:srcRect b="0" l="7072" r="23183" t="0"/>
          <a:stretch/>
        </p:blipFill>
        <p:spPr>
          <a:xfrm>
            <a:off x="2826598" y="1209075"/>
            <a:ext cx="1900832" cy="2725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Shape 75"/>
          <p:cNvPicPr preferRelativeResize="0"/>
          <p:nvPr/>
        </p:nvPicPr>
        <p:blipFill rotWithShape="1">
          <a:blip r:embed="rId5">
            <a:alphaModFix/>
          </a:blip>
          <a:srcRect b="0" l="7511" r="13586" t="0"/>
          <a:stretch/>
        </p:blipFill>
        <p:spPr>
          <a:xfrm>
            <a:off x="4828686" y="1209105"/>
            <a:ext cx="2150325" cy="2725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Shape 76"/>
          <p:cNvPicPr preferRelativeResize="0"/>
          <p:nvPr/>
        </p:nvPicPr>
        <p:blipFill rotWithShape="1">
          <a:blip r:embed="rId6">
            <a:alphaModFix/>
          </a:blip>
          <a:srcRect b="0" l="9276" r="15000" t="0"/>
          <a:stretch/>
        </p:blipFill>
        <p:spPr>
          <a:xfrm>
            <a:off x="7080282" y="1209090"/>
            <a:ext cx="2063716" cy="272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CCCCCC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ctrTitle"/>
          </p:nvPr>
        </p:nvSpPr>
        <p:spPr>
          <a:xfrm>
            <a:off x="1221325" y="1658067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999999"/>
                </a:solidFill>
              </a:rPr>
              <a:t>2. Helmet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637" y="1325750"/>
            <a:ext cx="2491999" cy="24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1687" y="1325750"/>
            <a:ext cx="3320616" cy="24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0362" y="1325750"/>
            <a:ext cx="2491999" cy="249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271" y="1238175"/>
            <a:ext cx="3553949" cy="2667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1776" y="1238187"/>
            <a:ext cx="3553949" cy="266712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968271" y="3918300"/>
            <a:ext cx="1113599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666666"/>
                </a:solidFill>
              </a:rPr>
              <a:t>detail images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CCCCCC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ctrTitle"/>
          </p:nvPr>
        </p:nvSpPr>
        <p:spPr>
          <a:xfrm>
            <a:off x="1221325" y="1658067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999999"/>
                </a:solidFill>
              </a:rPr>
              <a:t>3. Bodice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4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50796"/>
            <a:ext cx="2241056" cy="2241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0983" y="1450796"/>
            <a:ext cx="2241056" cy="2241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1967" y="1450796"/>
            <a:ext cx="2241056" cy="2241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2956" y="1451656"/>
            <a:ext cx="2241044" cy="2241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9933" y="1225212"/>
            <a:ext cx="3588525" cy="269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0987" y="1225225"/>
            <a:ext cx="2693074" cy="2693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Shape 120"/>
          <p:cNvSpPr txBox="1"/>
          <p:nvPr/>
        </p:nvSpPr>
        <p:spPr>
          <a:xfrm>
            <a:off x="1255596" y="3918300"/>
            <a:ext cx="1113599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666666"/>
                </a:solidFill>
              </a:rPr>
              <a:t>detail images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CCCCCC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ctrTitle"/>
          </p:nvPr>
        </p:nvSpPr>
        <p:spPr>
          <a:xfrm>
            <a:off x="1221325" y="1658067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999999"/>
                </a:solidFill>
              </a:rPr>
              <a:t>4. Neck Cuff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362" y="733287"/>
            <a:ext cx="6537274" cy="367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27890"/>
            <a:ext cx="2248890" cy="1687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8375" y="1727890"/>
            <a:ext cx="2248890" cy="1687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Shape 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6755" y="1727890"/>
            <a:ext cx="2248888" cy="1687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5126" y="1727903"/>
            <a:ext cx="2248873" cy="1687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Shape 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382" y="1397100"/>
            <a:ext cx="3130450" cy="234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5162" y="1397100"/>
            <a:ext cx="3130450" cy="2349293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 txBox="1"/>
          <p:nvPr/>
        </p:nvSpPr>
        <p:spPr>
          <a:xfrm>
            <a:off x="1255596" y="3918300"/>
            <a:ext cx="1113599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666666"/>
                </a:solidFill>
              </a:rPr>
              <a:t>detail images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CCCCCC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type="ctrTitle"/>
          </p:nvPr>
        </p:nvSpPr>
        <p:spPr>
          <a:xfrm>
            <a:off x="1221325" y="1658067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999999"/>
                </a:solidFill>
              </a:rPr>
              <a:t>5. Arm Cuff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hape 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73938"/>
            <a:ext cx="2195610" cy="219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6129" y="1473938"/>
            <a:ext cx="2195610" cy="219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2258" y="1473938"/>
            <a:ext cx="2195612" cy="2195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Shape 1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8388" y="1473938"/>
            <a:ext cx="2195610" cy="2195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48919"/>
            <a:ext cx="2992360" cy="224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Shape 1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5820" y="1448916"/>
            <a:ext cx="2992360" cy="2245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1639" y="1448919"/>
            <a:ext cx="2992360" cy="224563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/>
          <p:cNvSpPr txBox="1"/>
          <p:nvPr/>
        </p:nvSpPr>
        <p:spPr>
          <a:xfrm>
            <a:off x="191871" y="3694550"/>
            <a:ext cx="1113599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666666"/>
                </a:solidFill>
              </a:rPr>
              <a:t>detail images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CCCCCC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type="ctrTitle"/>
          </p:nvPr>
        </p:nvSpPr>
        <p:spPr>
          <a:xfrm>
            <a:off x="1221325" y="1658067"/>
            <a:ext cx="7772400" cy="11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999999"/>
                </a:solidFill>
              </a:rPr>
              <a:t>All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 preferRelativeResize="0"/>
          <p:nvPr/>
        </p:nvPicPr>
        <p:blipFill rotWithShape="1">
          <a:blip r:embed="rId3">
            <a:alphaModFix/>
          </a:blip>
          <a:srcRect b="0" l="11693" r="8922" t="0"/>
          <a:stretch/>
        </p:blipFill>
        <p:spPr>
          <a:xfrm>
            <a:off x="0" y="1108572"/>
            <a:ext cx="2248993" cy="2833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 rotWithShape="1">
          <a:blip r:embed="rId4">
            <a:alphaModFix/>
          </a:blip>
          <a:srcRect b="0" l="20613" r="26462" t="0"/>
          <a:stretch/>
        </p:blipFill>
        <p:spPr>
          <a:xfrm>
            <a:off x="2336113" y="1108556"/>
            <a:ext cx="1499338" cy="2833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 rotWithShape="1">
          <a:blip r:embed="rId5">
            <a:alphaModFix/>
          </a:blip>
          <a:srcRect b="0" l="13233" r="19997" t="0"/>
          <a:stretch/>
        </p:blipFill>
        <p:spPr>
          <a:xfrm>
            <a:off x="3922572" y="1108539"/>
            <a:ext cx="1891603" cy="2833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 rotWithShape="1">
          <a:blip r:embed="rId6">
            <a:alphaModFix/>
          </a:blip>
          <a:srcRect b="0" l="26766" r="25230" t="0"/>
          <a:stretch/>
        </p:blipFill>
        <p:spPr>
          <a:xfrm>
            <a:off x="5901296" y="1108572"/>
            <a:ext cx="1359869" cy="283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 rotWithShape="1">
          <a:blip r:embed="rId7">
            <a:alphaModFix/>
          </a:blip>
          <a:srcRect b="0" l="15384" r="21228" t="0"/>
          <a:stretch/>
        </p:blipFill>
        <p:spPr>
          <a:xfrm>
            <a:off x="7348288" y="1108589"/>
            <a:ext cx="1795712" cy="2833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