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9" r:id="rId2"/>
    <p:sldId id="270" r:id="rId3"/>
    <p:sldId id="278" r:id="rId4"/>
    <p:sldId id="274" r:id="rId5"/>
    <p:sldId id="271" r:id="rId6"/>
    <p:sldId id="272" r:id="rId7"/>
    <p:sldId id="273" r:id="rId8"/>
    <p:sldId id="275" r:id="rId9"/>
    <p:sldId id="276" r:id="rId10"/>
    <p:sldId id="277" r:id="rId11"/>
  </p:sldIdLst>
  <p:sldSz cx="15544800" cy="10058400"/>
  <p:notesSz cx="6858000" cy="9144000"/>
  <p:defaultTextStyle>
    <a:defPPr>
      <a:defRPr lang="en-US"/>
    </a:defPPr>
    <a:lvl1pPr marL="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52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304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56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608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60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AFF"/>
    <a:srgbClr val="F3F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6" autoAdjust="0"/>
    <p:restoredTop sz="94660"/>
  </p:normalViewPr>
  <p:slideViewPr>
    <p:cSldViewPr>
      <p:cViewPr>
        <p:scale>
          <a:sx n="80" d="100"/>
          <a:sy n="80" d="100"/>
        </p:scale>
        <p:origin x="-2624" y="-288"/>
      </p:cViewPr>
      <p:guideLst>
        <p:guide orient="horz" pos="3168"/>
        <p:guide pos="48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ACFF7-55D3-CA4E-A3F3-150C51DA5D27}" type="datetimeFigureOut">
              <a:rPr lang="en-US" smtClean="0"/>
              <a:t>6/17/15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685800"/>
            <a:ext cx="52990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A0F33-0052-7C4E-9021-ABFFCB73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A0F33-0052-7C4E-9021-ABFFCB731B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83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3124624"/>
            <a:ext cx="1321308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1720" y="5699760"/>
            <a:ext cx="1088136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7932" y="6463454"/>
            <a:ext cx="13213080" cy="199771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7932" y="4263180"/>
            <a:ext cx="13213080" cy="2200274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52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304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45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608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576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891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20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52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240" y="2346961"/>
            <a:ext cx="6865620" cy="663807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01940" y="2346961"/>
            <a:ext cx="6865620" cy="663807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2251499"/>
            <a:ext cx="6868320" cy="93831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3189817"/>
            <a:ext cx="6868320" cy="579522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96543" y="2251499"/>
            <a:ext cx="6871018" cy="93831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96543" y="3189817"/>
            <a:ext cx="6871018" cy="579522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1" y="400473"/>
            <a:ext cx="5114132" cy="170434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7585" y="400474"/>
            <a:ext cx="8689975" cy="8584566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1" y="2104814"/>
            <a:ext cx="5114132" cy="6880226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6890" y="7040880"/>
            <a:ext cx="9326880" cy="831216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6890" y="898737"/>
            <a:ext cx="9326880" cy="6035040"/>
          </a:xfrm>
        </p:spPr>
        <p:txBody>
          <a:bodyPr/>
          <a:lstStyle>
            <a:lvl1pPr marL="0" indent="0">
              <a:buNone/>
              <a:defRPr sz="5100"/>
            </a:lvl1pPr>
            <a:lvl2pPr marL="731520" indent="0">
              <a:buNone/>
              <a:defRPr sz="4500"/>
            </a:lvl2pPr>
            <a:lvl3pPr marL="1463040" indent="0">
              <a:buNone/>
              <a:defRPr sz="380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6890" y="7872096"/>
            <a:ext cx="9326880" cy="1180464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269980" y="402803"/>
            <a:ext cx="3497580" cy="85822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7240" y="402803"/>
            <a:ext cx="10233660" cy="85822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02802"/>
            <a:ext cx="13990320" cy="1676400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2346961"/>
            <a:ext cx="13990320" cy="6638079"/>
          </a:xfrm>
          <a:prstGeom prst="rect">
            <a:avLst/>
          </a:prstGeom>
        </p:spPr>
        <p:txBody>
          <a:bodyPr vert="horz" lIns="146304" tIns="73152" rIns="146304" bIns="7315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" y="9322647"/>
            <a:ext cx="3627120" cy="5355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75F13-06C7-411A-9E90-9479219FFC1C}" type="datetimeFigureOut">
              <a:rPr lang="en-US" smtClean="0"/>
              <a:pPr/>
              <a:t>6/17/15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11140" y="9322647"/>
            <a:ext cx="4922520" cy="5355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40440" y="9322647"/>
            <a:ext cx="3627120" cy="5355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63040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1463040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720" indent="-457200" algn="l" defTabSz="1463040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20" indent="-365760" algn="l" defTabSz="146304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indent="-365760" algn="l" defTabSz="1463040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36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88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40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92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microsoft.com/office/2007/relationships/hdphoto" Target="../media/hdphoto2.wdp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microsoft.com/office/2007/relationships/hdphoto" Target="../media/hdphoto3.wdp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26.png"/><Relationship Id="rId5" Type="http://schemas.microsoft.com/office/2007/relationships/hdphoto" Target="../media/hdphoto5.wdp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erspecallrigh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200" y="152400"/>
            <a:ext cx="21770375" cy="88392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357360" y="8382000"/>
            <a:ext cx="5958840" cy="1485477"/>
          </a:xfrm>
          <a:prstGeom prst="rect">
            <a:avLst/>
          </a:prstGeom>
        </p:spPr>
        <p:txBody>
          <a:bodyPr vert="horz" lIns="146304" tIns="73152" rIns="146304" bIns="73152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dirty="0" smtClean="0">
                <a:solidFill>
                  <a:srgbClr val="000090"/>
                </a:solidFill>
                <a:latin typeface="Helvetica"/>
                <a:ea typeface="+mj-ea"/>
                <a:cs typeface="Helvetica"/>
              </a:rPr>
              <a:t>CHRISTINA JOHNSTON</a:t>
            </a:r>
            <a:endParaRPr lang="en-US" dirty="0" smtClean="0">
              <a:solidFill>
                <a:srgbClr val="000090"/>
              </a:solidFill>
              <a:latin typeface="Helvetica"/>
              <a:ea typeface="+mj-ea"/>
              <a:cs typeface="Helvetica"/>
            </a:endParaRPr>
          </a:p>
          <a:p>
            <a:pPr algn="r">
              <a:spcBef>
                <a:spcPct val="0"/>
              </a:spcBef>
            </a:pPr>
            <a:r>
              <a:rPr lang="en-US" baseline="0" dirty="0" smtClean="0">
                <a:solidFill>
                  <a:srgbClr val="000090"/>
                </a:solidFill>
                <a:latin typeface="Helvetica"/>
                <a:ea typeface="+mj-ea"/>
                <a:cs typeface="Helvetica"/>
              </a:rPr>
              <a:t>PARAMETRICS</a:t>
            </a:r>
          </a:p>
          <a:p>
            <a:pPr algn="r">
              <a:spcBef>
                <a:spcPct val="0"/>
              </a:spcBef>
            </a:pPr>
            <a:r>
              <a:rPr lang="en-US" dirty="0" smtClean="0">
                <a:solidFill>
                  <a:srgbClr val="000090"/>
                </a:solidFill>
                <a:latin typeface="Helvetica"/>
                <a:ea typeface="+mj-ea"/>
                <a:cs typeface="Helvetica"/>
              </a:rPr>
              <a:t>SUMMER15</a:t>
            </a:r>
            <a:endParaRPr lang="en-US" dirty="0" smtClean="0">
              <a:solidFill>
                <a:srgbClr val="000090"/>
              </a:solidFill>
              <a:latin typeface="Helvetica"/>
              <a:ea typeface="+mj-ea"/>
              <a:cs typeface="Helvetica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43000" y="152400"/>
            <a:ext cx="13213080" cy="2156037"/>
          </a:xfrm>
        </p:spPr>
        <p:txBody>
          <a:bodyPr/>
          <a:lstStyle/>
          <a:p>
            <a:r>
              <a:rPr lang="en-US" dirty="0" smtClean="0">
                <a:solidFill>
                  <a:srgbClr val="000090"/>
                </a:solidFill>
                <a:latin typeface="Helvetica"/>
                <a:cs typeface="Helvetica"/>
              </a:rPr>
              <a:t>PERRIN</a:t>
            </a:r>
            <a:r>
              <a:rPr lang="en-US" dirty="0" smtClean="0">
                <a:solidFill>
                  <a:srgbClr val="000090"/>
                </a:solidFill>
                <a:latin typeface="Helvetica"/>
                <a:cs typeface="Helvetica"/>
              </a:rPr>
              <a:t> COLLECTION</a:t>
            </a:r>
            <a:endParaRPr lang="en-US" dirty="0">
              <a:solidFill>
                <a:srgbClr val="00009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90746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/>
          <p:cNvSpPr txBox="1">
            <a:spLocks/>
          </p:cNvSpPr>
          <p:nvPr/>
        </p:nvSpPr>
        <p:spPr>
          <a:xfrm>
            <a:off x="228600" y="152400"/>
            <a:ext cx="11887200" cy="2156037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 fontScale="70000" lnSpcReduction="20000"/>
          </a:bodyPr>
          <a:lstStyle/>
          <a:p>
            <a:pPr marL="0" marR="0" lvl="0" indent="0" defTabSz="146304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 smtClean="0">
                <a:latin typeface="Helvetica"/>
                <a:ea typeface="+mj-ea"/>
                <a:cs typeface="Helvetica"/>
              </a:rPr>
              <a:t>DLA VESSEL DEFINITION </a:t>
            </a:r>
          </a:p>
          <a:p>
            <a:pPr marL="0" marR="0" lvl="0" indent="0" defTabSz="146304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elvetica"/>
              <a:ea typeface="+mj-ea"/>
              <a:cs typeface="Helvetica"/>
            </a:endParaRPr>
          </a:p>
          <a:p>
            <a:pPr marL="0" marR="0" lvl="0" indent="0" defTabSz="146304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Helvetica"/>
                <a:ea typeface="+mj-ea"/>
                <a:cs typeface="Helvetica"/>
              </a:rPr>
              <a:t>DLA = DIFFUSION-LIMITED AGGREGATION </a:t>
            </a:r>
          </a:p>
          <a:p>
            <a:pPr marL="0" marR="0" lvl="0" indent="0" defTabSz="146304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 smtClean="0">
              <a:latin typeface="Helvetica"/>
              <a:ea typeface="+mj-ea"/>
              <a:cs typeface="Helvetica"/>
            </a:endParaRPr>
          </a:p>
          <a:p>
            <a:pPr marL="0" marR="0" lvl="0" indent="0" defTabSz="146304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elvetica"/>
                <a:ea typeface="+mj-ea"/>
                <a:cs typeface="Helvetica"/>
              </a:rPr>
              <a:t>THE PROCESS</a:t>
            </a:r>
            <a:r>
              <a:rPr kumimoji="0" lang="en-US" sz="28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Helvetica"/>
                <a:ea typeface="+mj-ea"/>
                <a:cs typeface="Helvetica"/>
              </a:rPr>
              <a:t> WHEREBY PARTICLES UNDERGOING A RANDOM WALK DUE TO BROWNIAN MOTION CLUSTER TOGETHER TO FORM AGGREGATES OF SUCH PARTICLES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"/>
              <a:ea typeface="+mj-ea"/>
              <a:cs typeface="Helvetica"/>
            </a:endParaRPr>
          </a:p>
        </p:txBody>
      </p:sp>
      <p:pic>
        <p:nvPicPr>
          <p:cNvPr id="2" name="Picture 1" descr="DLA_OBJECTDEFINI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70" y="2286000"/>
            <a:ext cx="15581469" cy="6510647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52400" y="2286000"/>
            <a:ext cx="4572000" cy="6477000"/>
          </a:xfrm>
          <a:prstGeom prst="roundRect">
            <a:avLst/>
          </a:prstGeom>
          <a:noFill/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90"/>
                </a:solidFill>
              </a:ln>
              <a:noFill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24400" y="2286000"/>
            <a:ext cx="9067800" cy="3505200"/>
          </a:xfrm>
          <a:prstGeom prst="roundRect">
            <a:avLst/>
          </a:prstGeom>
          <a:noFill/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724400" y="5791200"/>
            <a:ext cx="3124200" cy="3048000"/>
          </a:xfrm>
          <a:prstGeom prst="roundRect">
            <a:avLst/>
          </a:prstGeom>
          <a:noFill/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848600" y="5715000"/>
            <a:ext cx="6096000" cy="3048000"/>
          </a:xfrm>
          <a:prstGeom prst="roundRect">
            <a:avLst/>
          </a:prstGeom>
          <a:noFill/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762000" y="8763000"/>
            <a:ext cx="76200" cy="3810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800600" y="8763000"/>
            <a:ext cx="152400" cy="3810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220200" y="8763000"/>
            <a:ext cx="76200" cy="3810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15000" y="5791200"/>
            <a:ext cx="457200" cy="33528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4630400" y="4419600"/>
            <a:ext cx="533400" cy="472440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2400" y="9220200"/>
            <a:ext cx="1516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Scaling ellipses 	creating seed </a:t>
            </a:r>
            <a:r>
              <a:rPr lang="en-US" sz="2000" dirty="0" err="1" smtClean="0">
                <a:latin typeface="Helvetica"/>
                <a:cs typeface="Helvetica"/>
              </a:rPr>
              <a:t>pts</a:t>
            </a:r>
            <a:r>
              <a:rPr lang="en-US" sz="2000" dirty="0" smtClean="0">
                <a:latin typeface="Helvetica"/>
                <a:cs typeface="Helvetica"/>
              </a:rPr>
              <a:t>	thickening/meshing	DLA function from Brownian motion	             result</a:t>
            </a:r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5058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fdsfd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3"/>
          <a:stretch/>
        </p:blipFill>
        <p:spPr>
          <a:xfrm>
            <a:off x="-608908" y="1981200"/>
            <a:ext cx="17601508" cy="8324921"/>
          </a:xfrm>
          <a:prstGeom prst="rect">
            <a:avLst/>
          </a:prstGeom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533400" y="510963"/>
            <a:ext cx="13213080" cy="2460837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 fontScale="85000" lnSpcReduction="20000"/>
          </a:bodyPr>
          <a:lstStyle>
            <a:lvl1pPr algn="ctr" defTabSz="1463040" rtl="0" eaLnBrk="1" latinLnBrk="0" hangingPunct="1">
              <a:spcBef>
                <a:spcPct val="0"/>
              </a:spcBef>
              <a:buNone/>
              <a:defRPr sz="7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rgbClr val="000090"/>
                </a:solidFill>
                <a:latin typeface="Helvetica"/>
                <a:cs typeface="Helvetica"/>
              </a:rPr>
              <a:t>PROCESS </a:t>
            </a:r>
          </a:p>
          <a:p>
            <a:pPr algn="l"/>
            <a:endParaRPr lang="en-US" sz="2800" dirty="0" smtClean="0">
              <a:solidFill>
                <a:srgbClr val="000090"/>
              </a:solidFill>
              <a:latin typeface="Helvetica"/>
              <a:cs typeface="Helvetica"/>
            </a:endParaRPr>
          </a:p>
          <a:p>
            <a:pPr algn="l"/>
            <a:endParaRPr lang="en-US" sz="2800" dirty="0" smtClean="0">
              <a:solidFill>
                <a:srgbClr val="000090"/>
              </a:solidFill>
              <a:latin typeface="Helvetica"/>
              <a:cs typeface="Helvetica"/>
            </a:endParaRPr>
          </a:p>
          <a:p>
            <a:pPr algn="l"/>
            <a:endParaRPr lang="en-US" sz="2800" dirty="0">
              <a:solidFill>
                <a:srgbClr val="000090"/>
              </a:solidFill>
              <a:latin typeface="Helvetica"/>
              <a:cs typeface="Helvetica"/>
            </a:endParaRPr>
          </a:p>
          <a:p>
            <a:pPr algn="l"/>
            <a:r>
              <a:rPr lang="en-US" sz="2800" dirty="0" smtClean="0">
                <a:solidFill>
                  <a:srgbClr val="000090"/>
                </a:solidFill>
                <a:latin typeface="Helvetica"/>
                <a:cs typeface="Helvetica"/>
              </a:rPr>
              <a:t>USING A DLA DEFINITION TO CREATE ENTIRELY UNIQUE, UNREPRODUCIBLE INSTANCES OF THE SAME THING</a:t>
            </a:r>
          </a:p>
        </p:txBody>
      </p:sp>
    </p:spTree>
    <p:extLst>
      <p:ext uri="{BB962C8B-B14F-4D97-AF65-F5344CB8AC3E}">
        <p14:creationId xmlns:p14="http://schemas.microsoft.com/office/powerpoint/2010/main" val="109166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/>
          <p:cNvSpPr txBox="1">
            <a:spLocks/>
          </p:cNvSpPr>
          <p:nvPr/>
        </p:nvSpPr>
        <p:spPr>
          <a:xfrm>
            <a:off x="-3200400" y="-381000"/>
            <a:ext cx="13213080" cy="2156037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>
            <a:lvl1pPr algn="ctr" defTabSz="1463040" rtl="0" eaLnBrk="1" latinLnBrk="0" hangingPunct="1">
              <a:spcBef>
                <a:spcPct val="0"/>
              </a:spcBef>
              <a:buNone/>
              <a:defRPr sz="7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solidFill>
                  <a:srgbClr val="000090"/>
                </a:solidFill>
                <a:latin typeface="Helvetica"/>
                <a:cs typeface="Helvetica"/>
              </a:rPr>
              <a:t>perrin</a:t>
            </a:r>
            <a:r>
              <a:rPr lang="en-US" dirty="0" smtClean="0">
                <a:solidFill>
                  <a:srgbClr val="000090"/>
                </a:solidFill>
                <a:latin typeface="Helvetica"/>
                <a:cs typeface="Helvetica"/>
              </a:rPr>
              <a:t> SOMM</a:t>
            </a:r>
            <a:endParaRPr lang="en-US" dirty="0">
              <a:solidFill>
                <a:srgbClr val="000090"/>
              </a:solidFill>
              <a:latin typeface="Helvetica"/>
              <a:cs typeface="Helvetic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0" y="1600200"/>
            <a:ext cx="2214669" cy="84638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E1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Z=0, R=27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E2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Z=29, R=40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E3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start)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Z=47, R=39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E4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end)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Z=67, R=35.81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E5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Z=108, R=28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VESSEL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POSSIBLE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DLA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</p:txBody>
      </p:sp>
      <p:pic>
        <p:nvPicPr>
          <p:cNvPr id="2" name="Picture 1" descr="wine23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5" t="8809" r="25908" b="10956"/>
          <a:stretch/>
        </p:blipFill>
        <p:spPr>
          <a:xfrm>
            <a:off x="228600" y="1676400"/>
            <a:ext cx="3429000" cy="3943980"/>
          </a:xfrm>
          <a:prstGeom prst="rect">
            <a:avLst/>
          </a:prstGeom>
        </p:spPr>
      </p:pic>
      <p:pic>
        <p:nvPicPr>
          <p:cNvPr id="15" name="Picture 14" descr="winepar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-152400"/>
            <a:ext cx="5410200" cy="7467600"/>
          </a:xfrm>
          <a:prstGeom prst="rect">
            <a:avLst/>
          </a:prstGeom>
        </p:spPr>
      </p:pic>
      <p:pic>
        <p:nvPicPr>
          <p:cNvPr id="16" name="Picture 15" descr="wineparamDL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7086600"/>
            <a:ext cx="5400261" cy="30480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H="1">
            <a:off x="6934200" y="7086600"/>
            <a:ext cx="10210800" cy="0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wine24.PN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3200"/>
            <a:ext cx="9296823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87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owl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3119154"/>
            <a:ext cx="10896600" cy="6971250"/>
          </a:xfrm>
          <a:prstGeom prst="rect">
            <a:avLst/>
          </a:prstGeom>
        </p:spPr>
      </p:pic>
      <p:sp>
        <p:nvSpPr>
          <p:cNvPr id="6" name="Title 5"/>
          <p:cNvSpPr txBox="1">
            <a:spLocks/>
          </p:cNvSpPr>
          <p:nvPr/>
        </p:nvSpPr>
        <p:spPr>
          <a:xfrm>
            <a:off x="-3200400" y="-381000"/>
            <a:ext cx="13213080" cy="2156037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>
            <a:lvl1pPr algn="ctr" defTabSz="1463040" rtl="0" eaLnBrk="1" latinLnBrk="0" hangingPunct="1">
              <a:spcBef>
                <a:spcPct val="0"/>
              </a:spcBef>
              <a:buNone/>
              <a:defRPr sz="7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solidFill>
                  <a:srgbClr val="000090"/>
                </a:solidFill>
                <a:latin typeface="Helvetica"/>
                <a:cs typeface="Helvetica"/>
              </a:rPr>
              <a:t>perrin</a:t>
            </a:r>
            <a:r>
              <a:rPr lang="en-US" dirty="0" smtClean="0">
                <a:solidFill>
                  <a:srgbClr val="000090"/>
                </a:solidFill>
                <a:latin typeface="Helvetica"/>
                <a:cs typeface="Helvetica"/>
              </a:rPr>
              <a:t> SNACK</a:t>
            </a:r>
            <a:endParaRPr lang="en-US" dirty="0">
              <a:solidFill>
                <a:srgbClr val="000090"/>
              </a:solidFill>
              <a:latin typeface="Helvetica"/>
              <a:cs typeface="Helvetica"/>
            </a:endParaRPr>
          </a:p>
        </p:txBody>
      </p:sp>
      <p:pic>
        <p:nvPicPr>
          <p:cNvPr id="3" name="Picture 2" descr="bowl.P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226" b="81774" l="21146" r="79063">
                        <a14:foregroundMark x1="57500" y1="23226" x2="39167" y2="23387"/>
                        <a14:foregroundMark x1="25000" y1="28226" x2="21146" y2="55484"/>
                        <a14:foregroundMark x1="41771" y1="81452" x2="46667" y2="817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74" t="19623" r="19086" b="13869"/>
          <a:stretch/>
        </p:blipFill>
        <p:spPr>
          <a:xfrm>
            <a:off x="609600" y="1828800"/>
            <a:ext cx="3834527" cy="2743200"/>
          </a:xfrm>
          <a:prstGeom prst="rect">
            <a:avLst/>
          </a:prstGeom>
        </p:spPr>
      </p:pic>
      <p:pic>
        <p:nvPicPr>
          <p:cNvPr id="9" name="Picture 8" descr="bowlpar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0"/>
            <a:ext cx="5419725" cy="7124700"/>
          </a:xfrm>
          <a:prstGeom prst="rect">
            <a:avLst/>
          </a:prstGeom>
        </p:spPr>
      </p:pic>
      <p:pic>
        <p:nvPicPr>
          <p:cNvPr id="10" name="Picture 9" descr="bowlparamDL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7086600"/>
            <a:ext cx="5410200" cy="29718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H="1">
            <a:off x="6934200" y="7086600"/>
            <a:ext cx="10210800" cy="0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858000" y="1600200"/>
            <a:ext cx="2214669" cy="84638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E1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Z=0, R=27.81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E2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Z=8, R=37.50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E3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start)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Z=21, R=47.81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E4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end)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Z=38, R=49.12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E5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Z=55, R=48.25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VESSEL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POSSIBLE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DLA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49108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5"/>
          <p:cNvSpPr txBox="1">
            <a:spLocks/>
          </p:cNvSpPr>
          <p:nvPr/>
        </p:nvSpPr>
        <p:spPr>
          <a:xfrm>
            <a:off x="-3200400" y="-381000"/>
            <a:ext cx="13213080" cy="2156037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>
            <a:lvl1pPr algn="ctr" defTabSz="1463040" rtl="0" eaLnBrk="1" latinLnBrk="0" hangingPunct="1">
              <a:spcBef>
                <a:spcPct val="0"/>
              </a:spcBef>
              <a:buNone/>
              <a:defRPr sz="7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solidFill>
                  <a:srgbClr val="000090"/>
                </a:solidFill>
                <a:latin typeface="Helvetica"/>
                <a:cs typeface="Helvetica"/>
              </a:rPr>
              <a:t>perrin</a:t>
            </a:r>
            <a:r>
              <a:rPr lang="en-US" dirty="0" smtClean="0">
                <a:solidFill>
                  <a:srgbClr val="000090"/>
                </a:solidFill>
                <a:latin typeface="Helvetica"/>
                <a:cs typeface="Helvetica"/>
              </a:rPr>
              <a:t> SHOT</a:t>
            </a:r>
            <a:endParaRPr lang="en-US" dirty="0">
              <a:solidFill>
                <a:srgbClr val="000090"/>
              </a:solidFill>
              <a:latin typeface="Helvetica"/>
              <a:cs typeface="Helvetica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58000" y="1600200"/>
            <a:ext cx="2214669" cy="84638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E1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Z=0, R=16.25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E2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Z=4, R=20.45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E3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start)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Z=22, R=24.13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E4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end)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Z=37, R=24.43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E5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Z=58, R=26.60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VESSEL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POSSIBLE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DLA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</p:txBody>
      </p:sp>
      <p:pic>
        <p:nvPicPr>
          <p:cNvPr id="2" name="Picture 1" descr="shotglas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3" t="10915" r="25201" b="17996"/>
          <a:stretch/>
        </p:blipFill>
        <p:spPr>
          <a:xfrm>
            <a:off x="685800" y="1905000"/>
            <a:ext cx="3856004" cy="3295417"/>
          </a:xfrm>
          <a:prstGeom prst="rect">
            <a:avLst/>
          </a:prstGeom>
        </p:spPr>
      </p:pic>
      <p:pic>
        <p:nvPicPr>
          <p:cNvPr id="3" name="Picture 2" descr="shotglass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9" t="13580" r="19271" b="10957"/>
          <a:stretch/>
        </p:blipFill>
        <p:spPr>
          <a:xfrm>
            <a:off x="2362200" y="5486400"/>
            <a:ext cx="3938047" cy="3541549"/>
          </a:xfrm>
          <a:prstGeom prst="rect">
            <a:avLst/>
          </a:prstGeom>
        </p:spPr>
      </p:pic>
      <p:pic>
        <p:nvPicPr>
          <p:cNvPr id="4" name="Picture 3" descr="shotglasspar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-152400"/>
            <a:ext cx="5410200" cy="7419404"/>
          </a:xfrm>
          <a:prstGeom prst="rect">
            <a:avLst/>
          </a:prstGeom>
        </p:spPr>
      </p:pic>
      <p:pic>
        <p:nvPicPr>
          <p:cNvPr id="19" name="Picture 18" descr="shotglassparamDL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7162800"/>
            <a:ext cx="5410200" cy="289560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H="1">
            <a:off x="6934200" y="7086600"/>
            <a:ext cx="10210800" cy="0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83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/>
          <p:cNvSpPr txBox="1">
            <a:spLocks/>
          </p:cNvSpPr>
          <p:nvPr/>
        </p:nvSpPr>
        <p:spPr>
          <a:xfrm>
            <a:off x="-2926080" y="-381000"/>
            <a:ext cx="13213080" cy="2156037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>
            <a:lvl1pPr algn="ctr" defTabSz="1463040" rtl="0" eaLnBrk="1" latinLnBrk="0" hangingPunct="1">
              <a:spcBef>
                <a:spcPct val="0"/>
              </a:spcBef>
              <a:buNone/>
              <a:defRPr sz="7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solidFill>
                  <a:srgbClr val="000090"/>
                </a:solidFill>
                <a:latin typeface="Helvetica"/>
                <a:cs typeface="Helvetica"/>
              </a:rPr>
              <a:t>perrin</a:t>
            </a:r>
            <a:r>
              <a:rPr lang="en-US" dirty="0" smtClean="0">
                <a:solidFill>
                  <a:srgbClr val="000090"/>
                </a:solidFill>
                <a:latin typeface="Helvetica"/>
                <a:cs typeface="Helvetica"/>
              </a:rPr>
              <a:t> LOWBALL</a:t>
            </a:r>
            <a:endParaRPr lang="en-US" dirty="0">
              <a:solidFill>
                <a:srgbClr val="000090"/>
              </a:solidFill>
              <a:latin typeface="Helvetica"/>
              <a:cs typeface="Helvetic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8000" y="1600200"/>
            <a:ext cx="2214669" cy="84638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E1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Z=0, R=36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E2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Z=9, R=38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E3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start)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Z=46, R=43.25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E4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end)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Z=61, R=42.5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E5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Z=90, R=40.25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VESSEL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POSSIBLE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DLA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</p:txBody>
      </p:sp>
      <p:pic>
        <p:nvPicPr>
          <p:cNvPr id="2" name="Picture 1" descr="lowball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7" t="12327" r="25653" b="18278"/>
          <a:stretch/>
        </p:blipFill>
        <p:spPr>
          <a:xfrm>
            <a:off x="457200" y="1676401"/>
            <a:ext cx="3493837" cy="3581400"/>
          </a:xfrm>
          <a:prstGeom prst="rect">
            <a:avLst/>
          </a:prstGeom>
        </p:spPr>
      </p:pic>
      <p:pic>
        <p:nvPicPr>
          <p:cNvPr id="3" name="Picture 2" descr="lowball2.P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015" b="78426" l="18936" r="688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52" t="13780" r="26190" b="21377"/>
          <a:stretch/>
        </p:blipFill>
        <p:spPr>
          <a:xfrm>
            <a:off x="1447800" y="4267200"/>
            <a:ext cx="5181600" cy="4695070"/>
          </a:xfrm>
          <a:prstGeom prst="rect">
            <a:avLst/>
          </a:prstGeom>
        </p:spPr>
      </p:pic>
      <p:pic>
        <p:nvPicPr>
          <p:cNvPr id="4" name="Picture 3" descr="lowballpar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43"/>
          <a:stretch/>
        </p:blipFill>
        <p:spPr>
          <a:xfrm>
            <a:off x="9067800" y="14103"/>
            <a:ext cx="5410200" cy="7086600"/>
          </a:xfrm>
          <a:prstGeom prst="rect">
            <a:avLst/>
          </a:prstGeom>
        </p:spPr>
      </p:pic>
      <p:pic>
        <p:nvPicPr>
          <p:cNvPr id="14" name="Picture 13" descr="lowballparamDL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7086600"/>
            <a:ext cx="5410200" cy="29718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H="1">
            <a:off x="6934200" y="7086600"/>
            <a:ext cx="10210800" cy="0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727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/>
          <p:cNvSpPr txBox="1">
            <a:spLocks/>
          </p:cNvSpPr>
          <p:nvPr/>
        </p:nvSpPr>
        <p:spPr>
          <a:xfrm>
            <a:off x="-3200400" y="-381000"/>
            <a:ext cx="13213080" cy="2156037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>
            <a:lvl1pPr algn="ctr" defTabSz="1463040" rtl="0" eaLnBrk="1" latinLnBrk="0" hangingPunct="1">
              <a:spcBef>
                <a:spcPct val="0"/>
              </a:spcBef>
              <a:buNone/>
              <a:defRPr sz="7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solidFill>
                  <a:srgbClr val="000090"/>
                </a:solidFill>
                <a:latin typeface="Helvetica"/>
                <a:cs typeface="Helvetica"/>
              </a:rPr>
              <a:t>perrin</a:t>
            </a:r>
            <a:r>
              <a:rPr lang="en-US" dirty="0" smtClean="0">
                <a:solidFill>
                  <a:srgbClr val="000090"/>
                </a:solidFill>
                <a:latin typeface="Helvetica"/>
                <a:cs typeface="Helvetica"/>
              </a:rPr>
              <a:t> BUBBLY</a:t>
            </a:r>
            <a:endParaRPr lang="en-US" dirty="0">
              <a:solidFill>
                <a:srgbClr val="000090"/>
              </a:solidFill>
              <a:latin typeface="Helvetica"/>
              <a:cs typeface="Helvetic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8000" y="1600200"/>
            <a:ext cx="2214669" cy="84638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E1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Z=0, R=22.8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E2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Z=24, R=30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E3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start)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Z=37, R=30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E4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end)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Z=65, R=28.5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E5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Z=146, R=22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VESSEL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POSSIBLE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DLA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</p:txBody>
      </p:sp>
      <p:pic>
        <p:nvPicPr>
          <p:cNvPr id="2" name="Picture 1" descr="champagne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3" t="11308" r="36012" b="7585"/>
          <a:stretch/>
        </p:blipFill>
        <p:spPr>
          <a:xfrm>
            <a:off x="838201" y="1752601"/>
            <a:ext cx="2373594" cy="4114800"/>
          </a:xfrm>
          <a:prstGeom prst="rect">
            <a:avLst/>
          </a:prstGeom>
        </p:spPr>
      </p:pic>
      <p:pic>
        <p:nvPicPr>
          <p:cNvPr id="3" name="Picture 2" descr="champagne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1" t="25307" r="32641" b="-195"/>
          <a:stretch/>
        </p:blipFill>
        <p:spPr>
          <a:xfrm rot="176480">
            <a:off x="3074313" y="2745525"/>
            <a:ext cx="3241585" cy="7048746"/>
          </a:xfrm>
          <a:prstGeom prst="rect">
            <a:avLst/>
          </a:prstGeom>
        </p:spPr>
      </p:pic>
      <p:pic>
        <p:nvPicPr>
          <p:cNvPr id="4" name="Picture 3" descr="champagnepar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-264672"/>
            <a:ext cx="5410200" cy="7732272"/>
          </a:xfrm>
          <a:prstGeom prst="rect">
            <a:avLst/>
          </a:prstGeom>
        </p:spPr>
      </p:pic>
      <p:pic>
        <p:nvPicPr>
          <p:cNvPr id="14" name="Picture 13" descr="champagneparamDL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7162800"/>
            <a:ext cx="5427609" cy="28956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H="1">
            <a:off x="6934200" y="7086600"/>
            <a:ext cx="10210800" cy="0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895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nt.P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57" b="89614" l="31714" r="620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08" r="38164"/>
          <a:stretch/>
        </p:blipFill>
        <p:spPr>
          <a:xfrm>
            <a:off x="2971800" y="2319364"/>
            <a:ext cx="3810000" cy="8334338"/>
          </a:xfrm>
          <a:prstGeom prst="rect">
            <a:avLst/>
          </a:prstGeom>
        </p:spPr>
      </p:pic>
      <p:sp>
        <p:nvSpPr>
          <p:cNvPr id="9" name="Title 5"/>
          <p:cNvSpPr txBox="1">
            <a:spLocks/>
          </p:cNvSpPr>
          <p:nvPr/>
        </p:nvSpPr>
        <p:spPr>
          <a:xfrm>
            <a:off x="-3200400" y="-381000"/>
            <a:ext cx="13213080" cy="2156037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>
            <a:lvl1pPr algn="ctr" defTabSz="1463040" rtl="0" eaLnBrk="1" latinLnBrk="0" hangingPunct="1">
              <a:spcBef>
                <a:spcPct val="0"/>
              </a:spcBef>
              <a:buNone/>
              <a:defRPr sz="7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solidFill>
                  <a:srgbClr val="000090"/>
                </a:solidFill>
                <a:latin typeface="Helvetica"/>
                <a:cs typeface="Helvetica"/>
              </a:rPr>
              <a:t>perrin</a:t>
            </a:r>
            <a:r>
              <a:rPr lang="en-US" dirty="0" smtClean="0">
                <a:solidFill>
                  <a:srgbClr val="000090"/>
                </a:solidFill>
                <a:latin typeface="Helvetica"/>
                <a:cs typeface="Helvetica"/>
              </a:rPr>
              <a:t> PINT</a:t>
            </a:r>
            <a:endParaRPr lang="en-US" dirty="0">
              <a:solidFill>
                <a:srgbClr val="000090"/>
              </a:solidFill>
              <a:latin typeface="Helvetica"/>
              <a:cs typeface="Helvetic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0" y="1600200"/>
            <a:ext cx="2214669" cy="84638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E1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Z=0, R=27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E2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Z=29, R=40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E3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start)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Z=47, R=39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E4 (seed </a:t>
            </a:r>
            <a:r>
              <a:rPr lang="en-US" sz="1600" dirty="0" err="1" smtClean="0">
                <a:latin typeface="Helvetica"/>
                <a:cs typeface="Helvetica"/>
              </a:rPr>
              <a:t>pt</a:t>
            </a:r>
            <a:r>
              <a:rPr lang="en-US" sz="1600" dirty="0" smtClean="0">
                <a:latin typeface="Helvetica"/>
                <a:cs typeface="Helvetica"/>
              </a:rPr>
              <a:t> end)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Z=67, R=35.81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E5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Z=108, R=28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VESSEL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POSSIBLE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DLA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PARAMS</a:t>
            </a:r>
          </a:p>
          <a:p>
            <a:endParaRPr lang="en-US" sz="3200" dirty="0">
              <a:latin typeface="Helvetica"/>
              <a:cs typeface="Helvetica"/>
            </a:endParaRPr>
          </a:p>
          <a:p>
            <a:endParaRPr lang="en-US" sz="3200" dirty="0" smtClean="0">
              <a:latin typeface="Helvetica"/>
              <a:cs typeface="Helvetica"/>
            </a:endParaRPr>
          </a:p>
        </p:txBody>
      </p:sp>
      <p:pic>
        <p:nvPicPr>
          <p:cNvPr id="3" name="Picture 2" descr="pint2.PN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31" b="89443" l="30546" r="724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15" r="26639"/>
          <a:stretch/>
        </p:blipFill>
        <p:spPr>
          <a:xfrm rot="152998">
            <a:off x="499226" y="901641"/>
            <a:ext cx="2971640" cy="5380782"/>
          </a:xfrm>
          <a:prstGeom prst="rect">
            <a:avLst/>
          </a:prstGeom>
        </p:spPr>
      </p:pic>
      <p:pic>
        <p:nvPicPr>
          <p:cNvPr id="4" name="Picture 3" descr="pintpar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-228600"/>
            <a:ext cx="5391150" cy="7648080"/>
          </a:xfrm>
          <a:prstGeom prst="rect">
            <a:avLst/>
          </a:prstGeom>
        </p:spPr>
      </p:pic>
      <p:pic>
        <p:nvPicPr>
          <p:cNvPr id="15" name="Picture 14" descr="pintparamDL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7086600"/>
            <a:ext cx="5410200" cy="31242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H="1">
            <a:off x="6934200" y="7086600"/>
            <a:ext cx="10210800" cy="0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247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ptu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9200" y="-4114800"/>
            <a:ext cx="29755174" cy="15468600"/>
          </a:xfrm>
          <a:prstGeom prst="rect">
            <a:avLst/>
          </a:prstGeom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1143000" y="152400"/>
            <a:ext cx="13213080" cy="3505200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>
            <a:lvl1pPr algn="ctr" defTabSz="1463040" rtl="0" eaLnBrk="1" latinLnBrk="0" hangingPunct="1">
              <a:spcBef>
                <a:spcPct val="0"/>
              </a:spcBef>
              <a:buNone/>
              <a:defRPr sz="7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90"/>
                </a:solidFill>
                <a:latin typeface="Helvetica"/>
                <a:cs typeface="Helvetica"/>
              </a:rPr>
              <a:t>THE END THANK YOU</a:t>
            </a:r>
            <a:endParaRPr lang="en-US" dirty="0">
              <a:solidFill>
                <a:srgbClr val="00009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19105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400</Words>
  <Application>Microsoft Macintosh PowerPoint</Application>
  <PresentationFormat>Custom</PresentationFormat>
  <Paragraphs>155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PERRIN COLLECTION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Marco Hemmerling’s  TriWing Chairs</dc:title>
  <dc:creator>Ridhima</dc:creator>
  <cp:lastModifiedBy>Christina Johnston</cp:lastModifiedBy>
  <cp:revision>27</cp:revision>
  <dcterms:created xsi:type="dcterms:W3CDTF">2015-02-24T21:05:28Z</dcterms:created>
  <dcterms:modified xsi:type="dcterms:W3CDTF">2015-06-17T15:22:11Z</dcterms:modified>
</cp:coreProperties>
</file>