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7" r:id="rId13"/>
    <p:sldId id="268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12" name="正文级别 1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1" name="正文级别 1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文本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30" name="正文级别 1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1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文本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9" name="正文级别 1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0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8" name="正文级别 1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8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标题文本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73" name="正文级别 1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标题文本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正文级别 1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5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标题文本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93" name="正文级别 1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4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标题文本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02" name="正文级别 1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03" name="幻灯片编号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0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47" Type="http://schemas.openxmlformats.org/officeDocument/2006/relationships/image" Target="../media/image61.png"/><Relationship Id="rId50" Type="http://schemas.openxmlformats.org/officeDocument/2006/relationships/image" Target="../media/image64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46" Type="http://schemas.openxmlformats.org/officeDocument/2006/relationships/image" Target="../media/image60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41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45" Type="http://schemas.openxmlformats.org/officeDocument/2006/relationships/image" Target="../media/image59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49" Type="http://schemas.openxmlformats.org/officeDocument/2006/relationships/image" Target="../media/image63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4" Type="http://schemas.openxmlformats.org/officeDocument/2006/relationships/image" Target="../media/image5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43" Type="http://schemas.openxmlformats.org/officeDocument/2006/relationships/image" Target="../media/image57.png"/><Relationship Id="rId48" Type="http://schemas.openxmlformats.org/officeDocument/2006/relationships/image" Target="../media/image62.png"/><Relationship Id="rId8" Type="http://schemas.openxmlformats.org/officeDocument/2006/relationships/image" Target="../media/image22.png"/><Relationship Id="rId51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0.png"/><Relationship Id="rId39" Type="http://schemas.openxmlformats.org/officeDocument/2006/relationships/image" Target="../media/image103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34" Type="http://schemas.openxmlformats.org/officeDocument/2006/relationships/image" Target="../media/image98.png"/><Relationship Id="rId42" Type="http://schemas.openxmlformats.org/officeDocument/2006/relationships/image" Target="../media/image106.png"/><Relationship Id="rId47" Type="http://schemas.openxmlformats.org/officeDocument/2006/relationships/image" Target="../media/image111.png"/><Relationship Id="rId50" Type="http://schemas.openxmlformats.org/officeDocument/2006/relationships/image" Target="../media/image114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33" Type="http://schemas.openxmlformats.org/officeDocument/2006/relationships/image" Target="../media/image97.png"/><Relationship Id="rId38" Type="http://schemas.openxmlformats.org/officeDocument/2006/relationships/image" Target="../media/image102.png"/><Relationship Id="rId46" Type="http://schemas.openxmlformats.org/officeDocument/2006/relationships/image" Target="../media/image110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29" Type="http://schemas.openxmlformats.org/officeDocument/2006/relationships/image" Target="../media/image93.png"/><Relationship Id="rId41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32" Type="http://schemas.openxmlformats.org/officeDocument/2006/relationships/image" Target="../media/image96.png"/><Relationship Id="rId37" Type="http://schemas.openxmlformats.org/officeDocument/2006/relationships/image" Target="../media/image101.png"/><Relationship Id="rId40" Type="http://schemas.openxmlformats.org/officeDocument/2006/relationships/image" Target="../media/image104.png"/><Relationship Id="rId45" Type="http://schemas.openxmlformats.org/officeDocument/2006/relationships/image" Target="../media/image109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28" Type="http://schemas.openxmlformats.org/officeDocument/2006/relationships/image" Target="../media/image92.png"/><Relationship Id="rId36" Type="http://schemas.openxmlformats.org/officeDocument/2006/relationships/image" Target="../media/image100.png"/><Relationship Id="rId49" Type="http://schemas.openxmlformats.org/officeDocument/2006/relationships/image" Target="../media/image113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31" Type="http://schemas.openxmlformats.org/officeDocument/2006/relationships/image" Target="../media/image95.png"/><Relationship Id="rId44" Type="http://schemas.openxmlformats.org/officeDocument/2006/relationships/image" Target="../media/image108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Relationship Id="rId35" Type="http://schemas.openxmlformats.org/officeDocument/2006/relationships/image" Target="../media/image99.png"/><Relationship Id="rId43" Type="http://schemas.openxmlformats.org/officeDocument/2006/relationships/image" Target="../media/image107.png"/><Relationship Id="rId48" Type="http://schemas.openxmlformats.org/officeDocument/2006/relationships/image" Target="../media/image112.png"/><Relationship Id="rId8" Type="http://schemas.openxmlformats.org/officeDocument/2006/relationships/image" Target="../media/image72.png"/><Relationship Id="rId51" Type="http://schemas.openxmlformats.org/officeDocument/2006/relationships/image" Target="../media/image1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g"/><Relationship Id="rId4" Type="http://schemas.openxmlformats.org/officeDocument/2006/relationships/image" Target="../media/image1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jpg"/><Relationship Id="rId4" Type="http://schemas.openxmlformats.org/officeDocument/2006/relationships/image" Target="../media/image12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tt-acm.github.io/DesignExplorer/?ID=T9LuZ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6082" t="6979" r="2748" b="18394"/>
          <a:stretch>
            <a:fillRect/>
          </a:stretch>
        </p:blipFill>
        <p:spPr>
          <a:xfrm>
            <a:off x="-14991" y="0"/>
            <a:ext cx="1220698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itle 1"/>
          <p:cNvSpPr>
            <a:spLocks noGrp="1"/>
          </p:cNvSpPr>
          <p:nvPr>
            <p:ph type="ctrTitle"/>
          </p:nvPr>
        </p:nvSpPr>
        <p:spPr>
          <a:xfrm>
            <a:off x="1523999" y="705191"/>
            <a:ext cx="9144001" cy="1277258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dirty="0"/>
              <a:t>Functional Products Family</a:t>
            </a:r>
          </a:p>
        </p:txBody>
      </p:sp>
      <p:sp>
        <p:nvSpPr>
          <p:cNvPr id="114" name="Subtitle 2"/>
          <p:cNvSpPr>
            <a:spLocks noGrp="1"/>
          </p:cNvSpPr>
          <p:nvPr>
            <p:ph type="subTitle" sz="quarter" idx="1"/>
          </p:nvPr>
        </p:nvSpPr>
        <p:spPr>
          <a:xfrm>
            <a:off x="1523999" y="1859757"/>
            <a:ext cx="9144001" cy="1655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dirty="0" err="1"/>
              <a:t>Chulun</a:t>
            </a:r>
            <a:r>
              <a:rPr dirty="0"/>
              <a:t> Sun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/>
          <p:nvPr/>
        </p:nvSpPr>
        <p:spPr>
          <a:xfrm>
            <a:off x="288989" y="630240"/>
            <a:ext cx="9144001" cy="604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dirty="0"/>
              <a:t>Precedent &amp; Sketches</a:t>
            </a:r>
          </a:p>
        </p:txBody>
      </p:sp>
      <p:pic>
        <p:nvPicPr>
          <p:cNvPr id="11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1144" b="47772"/>
          <a:stretch>
            <a:fillRect/>
          </a:stretch>
        </p:blipFill>
        <p:spPr>
          <a:xfrm>
            <a:off x="325871" y="1907496"/>
            <a:ext cx="5971138" cy="3790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t="54527"/>
          <a:stretch>
            <a:fillRect/>
          </a:stretch>
        </p:blipFill>
        <p:spPr>
          <a:xfrm>
            <a:off x="6452666" y="1907497"/>
            <a:ext cx="5394518" cy="3790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1" descr="Picture 21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85867" y="1373508"/>
            <a:ext cx="4892127" cy="3663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14" descr="Picture 14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33496" y="1447494"/>
            <a:ext cx="4851275" cy="3633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Picture 6" descr="Picture 6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9131" y="1447494"/>
            <a:ext cx="5150467" cy="3857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Picture 4" descr="Picture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9677" y="4958819"/>
            <a:ext cx="3080358" cy="1764205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Rectangle 5"/>
          <p:cNvSpPr/>
          <p:nvPr/>
        </p:nvSpPr>
        <p:spPr>
          <a:xfrm>
            <a:off x="407625" y="5547083"/>
            <a:ext cx="1465607" cy="637482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25" name="Straight Arrow Connector 8"/>
          <p:cNvSpPr/>
          <p:nvPr/>
        </p:nvSpPr>
        <p:spPr>
          <a:xfrm flipH="1">
            <a:off x="1343654" y="4378466"/>
            <a:ext cx="432845" cy="1427275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6" name="Rectangle 12"/>
          <p:cNvSpPr/>
          <p:nvPr/>
        </p:nvSpPr>
        <p:spPr>
          <a:xfrm>
            <a:off x="206370" y="1131382"/>
            <a:ext cx="419248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4B183"/>
                </a:solidFill>
              </a:defRPr>
            </a:lvl1pPr>
          </a:lstStyle>
          <a:p>
            <a:r>
              <a:t>Slider 1: To control vertical fluctuations</a:t>
            </a:r>
          </a:p>
        </p:txBody>
      </p:sp>
      <p:pic>
        <p:nvPicPr>
          <p:cNvPr id="127" name="Picture 15" descr="Picture 15"/>
          <p:cNvPicPr>
            <a:picLocks noChangeAspect="1"/>
          </p:cNvPicPr>
          <p:nvPr/>
        </p:nvPicPr>
        <p:blipFill>
          <a:blip r:embed="rId6">
            <a:extLst/>
          </a:blip>
          <a:srcRect r="31393"/>
          <a:stretch>
            <a:fillRect/>
          </a:stretch>
        </p:blipFill>
        <p:spPr>
          <a:xfrm>
            <a:off x="4676966" y="4958819"/>
            <a:ext cx="2843613" cy="1764205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Rectangle 16"/>
          <p:cNvSpPr/>
          <p:nvPr/>
        </p:nvSpPr>
        <p:spPr>
          <a:xfrm>
            <a:off x="4763689" y="5547083"/>
            <a:ext cx="1837723" cy="637482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29" name="Straight Arrow Connector 17"/>
          <p:cNvSpPr/>
          <p:nvPr/>
        </p:nvSpPr>
        <p:spPr>
          <a:xfrm flipH="1">
            <a:off x="5728460" y="4299413"/>
            <a:ext cx="267607" cy="1427276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0" name="Rectangle 20"/>
          <p:cNvSpPr/>
          <p:nvPr/>
        </p:nvSpPr>
        <p:spPr>
          <a:xfrm>
            <a:off x="4400353" y="1131382"/>
            <a:ext cx="4329670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4B183"/>
                </a:solidFill>
              </a:defRPr>
            </a:pPr>
            <a:r>
              <a:t>Slider 2: To control fluctuations and the </a:t>
            </a:r>
          </a:p>
          <a:p>
            <a:pPr>
              <a:defRPr>
                <a:solidFill>
                  <a:srgbClr val="F4B183"/>
                </a:solidFill>
              </a:defRPr>
            </a:pPr>
            <a:r>
              <a:t>                width of the bottom</a:t>
            </a:r>
          </a:p>
        </p:txBody>
      </p:sp>
      <p:sp>
        <p:nvSpPr>
          <p:cNvPr id="131" name="Rectangle 22"/>
          <p:cNvSpPr/>
          <p:nvPr/>
        </p:nvSpPr>
        <p:spPr>
          <a:xfrm>
            <a:off x="8771250" y="1131382"/>
            <a:ext cx="32498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4B183"/>
                </a:solidFill>
              </a:defRPr>
            </a:lvl1pPr>
          </a:lstStyle>
          <a:p>
            <a:r>
              <a:t>Slider 3: To control twist angel</a:t>
            </a:r>
          </a:p>
        </p:txBody>
      </p:sp>
      <p:pic>
        <p:nvPicPr>
          <p:cNvPr id="132" name="Picture 23" descr="Picture 23"/>
          <p:cNvPicPr>
            <a:picLocks noChangeAspect="1"/>
          </p:cNvPicPr>
          <p:nvPr/>
        </p:nvPicPr>
        <p:blipFill>
          <a:blip r:embed="rId7">
            <a:extLst/>
          </a:blip>
          <a:srcRect r="18648"/>
          <a:stretch>
            <a:fillRect/>
          </a:stretch>
        </p:blipFill>
        <p:spPr>
          <a:xfrm>
            <a:off x="8607508" y="4949433"/>
            <a:ext cx="2770295" cy="1773592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4"/>
          <p:cNvSpPr/>
          <p:nvPr/>
        </p:nvSpPr>
        <p:spPr>
          <a:xfrm>
            <a:off x="8609476" y="5701155"/>
            <a:ext cx="2322341" cy="637482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34" name="Straight Arrow Connector 25"/>
          <p:cNvSpPr/>
          <p:nvPr/>
        </p:nvSpPr>
        <p:spPr>
          <a:xfrm flipH="1">
            <a:off x="9992655" y="4438548"/>
            <a:ext cx="267608" cy="1427275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5" name="Title 1"/>
          <p:cNvSpPr/>
          <p:nvPr/>
        </p:nvSpPr>
        <p:spPr>
          <a:xfrm>
            <a:off x="222305" y="424478"/>
            <a:ext cx="9144001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t>Design Driver/Parameter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2" descr="Picture 2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6272" y="1201247"/>
            <a:ext cx="4976735" cy="3727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080" y="5114845"/>
            <a:ext cx="3530033" cy="1585757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ectangle 4"/>
          <p:cNvSpPr/>
          <p:nvPr/>
        </p:nvSpPr>
        <p:spPr>
          <a:xfrm>
            <a:off x="647079" y="5801917"/>
            <a:ext cx="2785668" cy="637482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40" name="Straight Arrow Connector 5"/>
          <p:cNvSpPr/>
          <p:nvPr/>
        </p:nvSpPr>
        <p:spPr>
          <a:xfrm flipH="1">
            <a:off x="1896265" y="4669794"/>
            <a:ext cx="432844" cy="1427275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1" name="Rectangle 6"/>
          <p:cNvSpPr/>
          <p:nvPr/>
        </p:nvSpPr>
        <p:spPr>
          <a:xfrm>
            <a:off x="410361" y="718100"/>
            <a:ext cx="426816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4B183"/>
                </a:solidFill>
              </a:defRPr>
            </a:lvl1pPr>
          </a:lstStyle>
          <a:p>
            <a:r>
              <a:t>Slider 4: To control the density of curves</a:t>
            </a:r>
          </a:p>
        </p:txBody>
      </p:sp>
      <p:pic>
        <p:nvPicPr>
          <p:cNvPr id="142" name="Picture 7" descr="Picture 7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58024" y="1141368"/>
            <a:ext cx="5056684" cy="3787225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Rectangle 8"/>
          <p:cNvSpPr/>
          <p:nvPr/>
        </p:nvSpPr>
        <p:spPr>
          <a:xfrm>
            <a:off x="4648956" y="727026"/>
            <a:ext cx="3521086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4B183"/>
                </a:solidFill>
              </a:defRPr>
            </a:pPr>
            <a:r>
              <a:t>Slider 5: To control the width of </a:t>
            </a:r>
          </a:p>
          <a:p>
            <a:pPr>
              <a:defRPr>
                <a:solidFill>
                  <a:srgbClr val="F4B183"/>
                </a:solidFill>
              </a:defRPr>
            </a:pPr>
            <a:r>
              <a:t>                the whole object</a:t>
            </a:r>
          </a:p>
        </p:txBody>
      </p:sp>
      <p:pic>
        <p:nvPicPr>
          <p:cNvPr id="144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rcRect r="17889"/>
          <a:stretch>
            <a:fillRect/>
          </a:stretch>
        </p:blipFill>
        <p:spPr>
          <a:xfrm>
            <a:off x="4648956" y="5114845"/>
            <a:ext cx="3140284" cy="1585757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Rectangle 10"/>
          <p:cNvSpPr/>
          <p:nvPr/>
        </p:nvSpPr>
        <p:spPr>
          <a:xfrm>
            <a:off x="4710543" y="5228740"/>
            <a:ext cx="2949431" cy="637482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46" name="Straight Arrow Connector 11"/>
          <p:cNvSpPr/>
          <p:nvPr/>
        </p:nvSpPr>
        <p:spPr>
          <a:xfrm flipH="1">
            <a:off x="5959730" y="4557009"/>
            <a:ext cx="189918" cy="966882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7" name="Picture 14" descr="Picture 14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89239" y="1787699"/>
            <a:ext cx="4187857" cy="3140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icture 15" descr="Picture 15"/>
          <p:cNvPicPr>
            <a:picLocks noChangeAspect="1"/>
          </p:cNvPicPr>
          <p:nvPr/>
        </p:nvPicPr>
        <p:blipFill>
          <a:blip r:embed="rId7">
            <a:extLst/>
          </a:blip>
          <a:srcRect r="8574"/>
          <a:stretch>
            <a:fillRect/>
          </a:stretch>
        </p:blipFill>
        <p:spPr>
          <a:xfrm>
            <a:off x="8306052" y="5114845"/>
            <a:ext cx="3116452" cy="1585757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Rectangle 16"/>
          <p:cNvSpPr/>
          <p:nvPr/>
        </p:nvSpPr>
        <p:spPr>
          <a:xfrm>
            <a:off x="8261081" y="5681271"/>
            <a:ext cx="2656226" cy="503690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50" name="Straight Arrow Connector 17"/>
          <p:cNvSpPr/>
          <p:nvPr/>
        </p:nvSpPr>
        <p:spPr>
          <a:xfrm flipH="1">
            <a:off x="9217065" y="4875750"/>
            <a:ext cx="189917" cy="966882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1" name="Rectangle 18"/>
          <p:cNvSpPr/>
          <p:nvPr/>
        </p:nvSpPr>
        <p:spPr>
          <a:xfrm>
            <a:off x="8261081" y="713846"/>
            <a:ext cx="3521309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4B183"/>
                </a:solidFill>
              </a:defRPr>
            </a:pPr>
            <a:r>
              <a:t>Slider 5: To control the length of</a:t>
            </a:r>
          </a:p>
          <a:p>
            <a:pPr>
              <a:defRPr>
                <a:solidFill>
                  <a:srgbClr val="F4B183"/>
                </a:solidFill>
              </a:defRPr>
            </a:pPr>
            <a:r>
              <a:t>                the whole object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4553" y="780630"/>
            <a:ext cx="9638677" cy="528865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Oval 3"/>
          <p:cNvSpPr/>
          <p:nvPr/>
        </p:nvSpPr>
        <p:spPr>
          <a:xfrm>
            <a:off x="2527564" y="939838"/>
            <a:ext cx="1716375" cy="1678791"/>
          </a:xfrm>
          <a:prstGeom prst="ellipse">
            <a:avLst/>
          </a:prstGeom>
          <a:solidFill>
            <a:srgbClr val="F4B183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" name="Oval 3"/>
          <p:cNvSpPr/>
          <p:nvPr/>
        </p:nvSpPr>
        <p:spPr>
          <a:xfrm>
            <a:off x="2875968" y="2267090"/>
            <a:ext cx="1716375" cy="1678791"/>
          </a:xfrm>
          <a:prstGeom prst="ellipse">
            <a:avLst/>
          </a:prstGeom>
          <a:solidFill>
            <a:srgbClr val="F4B183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Oval 3"/>
          <p:cNvSpPr/>
          <p:nvPr/>
        </p:nvSpPr>
        <p:spPr>
          <a:xfrm>
            <a:off x="2875968" y="3328892"/>
            <a:ext cx="1716375" cy="1678791"/>
          </a:xfrm>
          <a:prstGeom prst="ellipse">
            <a:avLst/>
          </a:prstGeom>
          <a:solidFill>
            <a:srgbClr val="F4B183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Oval 3"/>
          <p:cNvSpPr/>
          <p:nvPr/>
        </p:nvSpPr>
        <p:spPr>
          <a:xfrm>
            <a:off x="3008693" y="4506828"/>
            <a:ext cx="1716375" cy="1678791"/>
          </a:xfrm>
          <a:prstGeom prst="ellipse">
            <a:avLst/>
          </a:prstGeom>
          <a:solidFill>
            <a:srgbClr val="F4B183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Rectangle 21"/>
          <p:cNvSpPr/>
          <p:nvPr/>
        </p:nvSpPr>
        <p:spPr>
          <a:xfrm>
            <a:off x="182542" y="3259228"/>
            <a:ext cx="2589608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4B183"/>
                </a:solidFill>
              </a:defRPr>
            </a:pPr>
            <a:r>
              <a:t>4 graphs to control the </a:t>
            </a:r>
          </a:p>
          <a:p>
            <a:pPr>
              <a:defRPr>
                <a:solidFill>
                  <a:srgbClr val="F4B183"/>
                </a:solidFill>
              </a:defRPr>
            </a:pPr>
            <a:r>
              <a:t>shape of the object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9153" y="780630"/>
            <a:ext cx="9638677" cy="528865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Oval 2"/>
          <p:cNvSpPr/>
          <p:nvPr/>
        </p:nvSpPr>
        <p:spPr>
          <a:xfrm>
            <a:off x="8754256" y="3297835"/>
            <a:ext cx="2053653" cy="2008683"/>
          </a:xfrm>
          <a:prstGeom prst="ellipse">
            <a:avLst/>
          </a:prstGeom>
          <a:solidFill>
            <a:srgbClr val="F4B183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Oval 3"/>
          <p:cNvSpPr/>
          <p:nvPr/>
        </p:nvSpPr>
        <p:spPr>
          <a:xfrm>
            <a:off x="7637484" y="4009109"/>
            <a:ext cx="1716376" cy="1678791"/>
          </a:xfrm>
          <a:prstGeom prst="ellipse">
            <a:avLst/>
          </a:prstGeom>
          <a:solidFill>
            <a:srgbClr val="F4B183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Oval 4"/>
          <p:cNvSpPr/>
          <p:nvPr/>
        </p:nvSpPr>
        <p:spPr>
          <a:xfrm>
            <a:off x="6213421" y="4119157"/>
            <a:ext cx="1798823" cy="1759433"/>
          </a:xfrm>
          <a:prstGeom prst="ellipse">
            <a:avLst/>
          </a:prstGeom>
          <a:solidFill>
            <a:srgbClr val="F4B183">
              <a:alpha val="45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Rectangle 5"/>
          <p:cNvSpPr/>
          <p:nvPr/>
        </p:nvSpPr>
        <p:spPr>
          <a:xfrm>
            <a:off x="1289155" y="1603948"/>
            <a:ext cx="929391" cy="548264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65" name="Rectangle 6"/>
          <p:cNvSpPr/>
          <p:nvPr/>
        </p:nvSpPr>
        <p:spPr>
          <a:xfrm>
            <a:off x="3015521" y="864198"/>
            <a:ext cx="929391" cy="548264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66" name="Rectangle 7"/>
          <p:cNvSpPr/>
          <p:nvPr/>
        </p:nvSpPr>
        <p:spPr>
          <a:xfrm>
            <a:off x="3144185" y="5687898"/>
            <a:ext cx="929390" cy="548264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67" name="Rectangle 8"/>
          <p:cNvSpPr/>
          <p:nvPr/>
        </p:nvSpPr>
        <p:spPr>
          <a:xfrm>
            <a:off x="5748727" y="2092250"/>
            <a:ext cx="929390" cy="548264"/>
          </a:xfrm>
          <a:prstGeom prst="rect">
            <a:avLst/>
          </a:prstGeom>
          <a:solidFill>
            <a:srgbClr val="F8CBAD">
              <a:alpha val="47000"/>
            </a:srgbClr>
          </a:solidFill>
          <a:ln w="6350">
            <a:solidFill>
              <a:srgbClr val="F4B183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68" name="Rectangle 9"/>
          <p:cNvSpPr/>
          <p:nvPr/>
        </p:nvSpPr>
        <p:spPr>
          <a:xfrm>
            <a:off x="56888" y="2366381"/>
            <a:ext cx="327853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4B183"/>
                </a:solidFill>
              </a:defRPr>
            </a:pPr>
            <a:r>
              <a:t>Slider 1: To control </a:t>
            </a:r>
          </a:p>
          <a:p>
            <a:pPr>
              <a:defRPr>
                <a:solidFill>
                  <a:srgbClr val="F4B183"/>
                </a:solidFill>
              </a:defRPr>
            </a:pPr>
            <a:r>
              <a:t>                vertical fluctuations</a:t>
            </a:r>
          </a:p>
        </p:txBody>
      </p:sp>
      <p:sp>
        <p:nvSpPr>
          <p:cNvPr id="169" name="Straight Arrow Connector 10"/>
          <p:cNvSpPr/>
          <p:nvPr/>
        </p:nvSpPr>
        <p:spPr>
          <a:xfrm flipV="1">
            <a:off x="1289153" y="2092250"/>
            <a:ext cx="344776" cy="274132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0" name="Rectangle 13"/>
          <p:cNvSpPr/>
          <p:nvPr/>
        </p:nvSpPr>
        <p:spPr>
          <a:xfrm>
            <a:off x="3497943" y="457465"/>
            <a:ext cx="3521085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4B183"/>
                </a:solidFill>
              </a:defRPr>
            </a:pPr>
            <a:r>
              <a:t>Slider 5: To control the width of </a:t>
            </a:r>
          </a:p>
          <a:p>
            <a:pPr>
              <a:defRPr>
                <a:solidFill>
                  <a:srgbClr val="F4B183"/>
                </a:solidFill>
              </a:defRPr>
            </a:pPr>
            <a:r>
              <a:t>                the whole object</a:t>
            </a:r>
          </a:p>
        </p:txBody>
      </p:sp>
      <p:sp>
        <p:nvSpPr>
          <p:cNvPr id="171" name="Straight Arrow Connector 14"/>
          <p:cNvSpPr/>
          <p:nvPr/>
        </p:nvSpPr>
        <p:spPr>
          <a:xfrm flipH="1">
            <a:off x="3944912" y="864198"/>
            <a:ext cx="342277" cy="274133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2" name="Rectangle 18"/>
          <p:cNvSpPr/>
          <p:nvPr/>
        </p:nvSpPr>
        <p:spPr>
          <a:xfrm>
            <a:off x="5507790" y="3039059"/>
            <a:ext cx="2876251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4B183"/>
                </a:solidFill>
              </a:defRPr>
            </a:pPr>
            <a:r>
              <a:t>Slider 4: To control the </a:t>
            </a:r>
          </a:p>
          <a:p>
            <a:pPr>
              <a:defRPr>
                <a:solidFill>
                  <a:srgbClr val="F4B183"/>
                </a:solidFill>
              </a:defRPr>
            </a:pPr>
            <a:r>
              <a:t>               density of curves</a:t>
            </a:r>
          </a:p>
        </p:txBody>
      </p:sp>
      <p:sp>
        <p:nvSpPr>
          <p:cNvPr id="173" name="Straight Arrow Connector 19"/>
          <p:cNvSpPr/>
          <p:nvPr/>
        </p:nvSpPr>
        <p:spPr>
          <a:xfrm flipV="1">
            <a:off x="5868646" y="2586889"/>
            <a:ext cx="127421" cy="487393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4" name="Rectangle 21"/>
          <p:cNvSpPr/>
          <p:nvPr/>
        </p:nvSpPr>
        <p:spPr>
          <a:xfrm>
            <a:off x="2107058" y="6288564"/>
            <a:ext cx="324984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4B183"/>
                </a:solidFill>
              </a:defRPr>
            </a:lvl1pPr>
          </a:lstStyle>
          <a:p>
            <a:r>
              <a:t>Slider 3: To control twist angel</a:t>
            </a:r>
          </a:p>
        </p:txBody>
      </p:sp>
      <p:sp>
        <p:nvSpPr>
          <p:cNvPr id="175" name="Straight Arrow Connector 22"/>
          <p:cNvSpPr/>
          <p:nvPr/>
        </p:nvSpPr>
        <p:spPr>
          <a:xfrm flipV="1">
            <a:off x="2888103" y="6069279"/>
            <a:ext cx="409734" cy="274132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" name="Rectangle 24"/>
          <p:cNvSpPr/>
          <p:nvPr/>
        </p:nvSpPr>
        <p:spPr>
          <a:xfrm>
            <a:off x="9136505" y="6112576"/>
            <a:ext cx="100202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4B183"/>
                </a:solidFill>
              </a:defRPr>
            </a:lvl1pPr>
          </a:lstStyle>
          <a:p>
            <a:r>
              <a:t>Colibri</a:t>
            </a:r>
          </a:p>
        </p:txBody>
      </p:sp>
      <p:sp>
        <p:nvSpPr>
          <p:cNvPr id="177" name="Straight Arrow Connector 25"/>
          <p:cNvSpPr/>
          <p:nvPr/>
        </p:nvSpPr>
        <p:spPr>
          <a:xfrm flipH="1" flipV="1">
            <a:off x="8889166" y="5306517"/>
            <a:ext cx="693291" cy="868773"/>
          </a:xfrm>
          <a:prstGeom prst="line">
            <a:avLst/>
          </a:prstGeom>
          <a:ln w="3175">
            <a:solidFill>
              <a:srgbClr val="C55A11"/>
            </a:solidFill>
            <a:prstDash val="sysDash"/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1"/>
          <p:cNvSpPr/>
          <p:nvPr/>
        </p:nvSpPr>
        <p:spPr>
          <a:xfrm>
            <a:off x="638671" y="199625"/>
            <a:ext cx="9144001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t>100 Iterations</a:t>
            </a:r>
          </a:p>
        </p:txBody>
      </p:sp>
      <p:pic>
        <p:nvPicPr>
          <p:cNvPr id="18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7853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01098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04376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59329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6" descr="Picture 6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898420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icture 7" descr="Picture 7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487164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icture 8" descr="Picture 8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260452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Picture 9" descr="Picture 9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987269" y="5188989"/>
            <a:ext cx="1101514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Picture 10" descr="Picture 10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779160" y="5188989"/>
            <a:ext cx="1101514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Picture 11" descr="Picture 11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678621" y="518898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Picture 14" descr="Picture 14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5260452" y="4098628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Picture 16" descr="Picture 16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9736228" y="4118581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Picture 17" descr="Picture 17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6449586" y="409402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Picture 20" descr="Picture 20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729524" y="409970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icture 21" descr="Picture 21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462801" y="409970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Picture 24" descr="Picture 24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7491200" y="3073530"/>
            <a:ext cx="1101515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25" descr="Picture 25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5225258" y="3061292"/>
            <a:ext cx="1101515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icture 26" descr="Picture 26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9681806" y="3048767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Picture 27" descr="Picture 27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6431117" y="3048767"/>
            <a:ext cx="1101515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icture 29" descr="Picture 29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2794175" y="3061296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30" descr="Picture 30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475052" y="3073530"/>
            <a:ext cx="1101515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Picture 31" descr="Picture 31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728447" y="3073530"/>
            <a:ext cx="1101514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Picture 35" descr="Picture 35"/>
          <p:cNvPicPr>
            <a:picLocks noChangeAspect="1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7465845" y="2027640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Picture 36" descr="Picture 36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6381841" y="2040167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Picture 37" descr="Picture 37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5194494" y="2052695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Picture 40" descr="Picture 40"/>
          <p:cNvPicPr>
            <a:picLocks noChangeAspect="1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10785686" y="943405"/>
            <a:ext cx="1101515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Picture 44" descr="Picture 44"/>
          <p:cNvPicPr>
            <a:picLocks noChangeAspect="1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1702921" y="2052695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Picture 45" descr="Picture 45"/>
          <p:cNvPicPr>
            <a:picLocks noChangeAspect="1"/>
          </p:cNvPicPr>
          <p:nvPr/>
        </p:nvPicPr>
        <p:blipFill>
          <a:blip r:embed="rId29">
            <a:extLst/>
          </a:blip>
          <a:stretch>
            <a:fillRect/>
          </a:stretch>
        </p:blipFill>
        <p:spPr>
          <a:xfrm>
            <a:off x="6345444" y="993800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46" descr="Picture 46"/>
          <p:cNvPicPr>
            <a:picLocks noChangeAspect="1"/>
          </p:cNvPicPr>
          <p:nvPr/>
        </p:nvPicPr>
        <p:blipFill>
          <a:blip r:embed="rId30">
            <a:extLst/>
          </a:blip>
          <a:stretch>
            <a:fillRect/>
          </a:stretch>
        </p:blipFill>
        <p:spPr>
          <a:xfrm>
            <a:off x="5156322" y="1006618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Picture 49" descr="Picture 49"/>
          <p:cNvPicPr>
            <a:picLocks noChangeAspect="1"/>
          </p:cNvPicPr>
          <p:nvPr/>
        </p:nvPicPr>
        <p:blipFill>
          <a:blip r:embed="rId31">
            <a:extLst/>
          </a:blip>
          <a:stretch>
            <a:fillRect/>
          </a:stretch>
        </p:blipFill>
        <p:spPr>
          <a:xfrm>
            <a:off x="1698882" y="1019437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Picture 50" descr="Picture 50"/>
          <p:cNvPicPr>
            <a:picLocks noChangeAspect="1"/>
          </p:cNvPicPr>
          <p:nvPr/>
        </p:nvPicPr>
        <p:blipFill>
          <a:blip r:embed="rId32">
            <a:extLst/>
          </a:blip>
          <a:stretch>
            <a:fillRect/>
          </a:stretch>
        </p:blipFill>
        <p:spPr>
          <a:xfrm>
            <a:off x="464875" y="2078331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Picture 51" descr="Picture 51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464875" y="1019437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Picture 48" descr="Picture 48"/>
          <p:cNvPicPr>
            <a:picLocks noChangeAspect="1"/>
          </p:cNvPicPr>
          <p:nvPr/>
        </p:nvPicPr>
        <p:blipFill>
          <a:blip r:embed="rId34">
            <a:extLst/>
          </a:blip>
          <a:stretch>
            <a:fillRect/>
          </a:stretch>
        </p:blipFill>
        <p:spPr>
          <a:xfrm>
            <a:off x="2756625" y="980983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Picture 43" descr="Picture 43"/>
          <p:cNvPicPr>
            <a:picLocks noChangeAspect="1"/>
          </p:cNvPicPr>
          <p:nvPr/>
        </p:nvPicPr>
        <p:blipFill>
          <a:blip r:embed="rId35">
            <a:extLst/>
          </a:blip>
          <a:stretch>
            <a:fillRect/>
          </a:stretch>
        </p:blipFill>
        <p:spPr>
          <a:xfrm>
            <a:off x="7435294" y="969333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42" descr="Picture 42"/>
          <p:cNvPicPr>
            <a:picLocks noChangeAspect="1"/>
          </p:cNvPicPr>
          <p:nvPr/>
        </p:nvPicPr>
        <p:blipFill>
          <a:blip r:embed="rId36">
            <a:extLst/>
          </a:blip>
          <a:stretch>
            <a:fillRect/>
          </a:stretch>
        </p:blipFill>
        <p:spPr>
          <a:xfrm>
            <a:off x="8467138" y="968456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41" descr="Picture 41"/>
          <p:cNvPicPr>
            <a:picLocks noChangeAspect="1"/>
          </p:cNvPicPr>
          <p:nvPr/>
        </p:nvPicPr>
        <p:blipFill>
          <a:blip r:embed="rId37">
            <a:extLst/>
          </a:blip>
          <a:stretch>
            <a:fillRect/>
          </a:stretch>
        </p:blipFill>
        <p:spPr>
          <a:xfrm>
            <a:off x="9625989" y="955054"/>
            <a:ext cx="1101515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Picture 39" descr="Picture 39"/>
          <p:cNvPicPr>
            <a:picLocks noChangeAspect="1"/>
          </p:cNvPicPr>
          <p:nvPr/>
        </p:nvPicPr>
        <p:blipFill>
          <a:blip r:embed="rId38">
            <a:extLst/>
          </a:blip>
          <a:stretch>
            <a:fillRect/>
          </a:stretch>
        </p:blipFill>
        <p:spPr>
          <a:xfrm>
            <a:off x="2760368" y="2052695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icture 47" descr="Picture 47"/>
          <p:cNvPicPr>
            <a:picLocks noChangeAspect="1"/>
          </p:cNvPicPr>
          <p:nvPr/>
        </p:nvPicPr>
        <p:blipFill>
          <a:blip r:embed="rId39">
            <a:extLst/>
          </a:blip>
          <a:stretch>
            <a:fillRect/>
          </a:stretch>
        </p:blipFill>
        <p:spPr>
          <a:xfrm>
            <a:off x="3865372" y="993800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icture 34" descr="Picture 34"/>
          <p:cNvPicPr>
            <a:picLocks noChangeAspect="1"/>
          </p:cNvPicPr>
          <p:nvPr/>
        </p:nvPicPr>
        <p:blipFill>
          <a:blip r:embed="rId40">
            <a:extLst/>
          </a:blip>
          <a:stretch>
            <a:fillRect/>
          </a:stretch>
        </p:blipFill>
        <p:spPr>
          <a:xfrm>
            <a:off x="8512616" y="2015114"/>
            <a:ext cx="1101515" cy="1101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Picture 33" descr="Picture 33"/>
          <p:cNvPicPr>
            <a:picLocks noChangeAspect="1"/>
          </p:cNvPicPr>
          <p:nvPr/>
        </p:nvPicPr>
        <p:blipFill>
          <a:blip r:embed="rId41">
            <a:extLst/>
          </a:blip>
          <a:stretch>
            <a:fillRect/>
          </a:stretch>
        </p:blipFill>
        <p:spPr>
          <a:xfrm>
            <a:off x="9638427" y="202763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Picture 32" descr="Picture 32"/>
          <p:cNvPicPr>
            <a:picLocks noChangeAspect="1"/>
          </p:cNvPicPr>
          <p:nvPr/>
        </p:nvPicPr>
        <p:blipFill>
          <a:blip r:embed="rId42">
            <a:extLst/>
          </a:blip>
          <a:stretch>
            <a:fillRect/>
          </a:stretch>
        </p:blipFill>
        <p:spPr>
          <a:xfrm>
            <a:off x="10810739" y="2002588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icture 28" descr="Picture 28"/>
          <p:cNvPicPr>
            <a:picLocks noChangeAspect="1"/>
          </p:cNvPicPr>
          <p:nvPr/>
        </p:nvPicPr>
        <p:blipFill>
          <a:blip r:embed="rId43">
            <a:extLst/>
          </a:blip>
          <a:stretch>
            <a:fillRect/>
          </a:stretch>
        </p:blipFill>
        <p:spPr>
          <a:xfrm>
            <a:off x="3946888" y="3048768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Picture 38" descr="Picture 38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3885679" y="2057293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icture 23" descr="Picture 23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8545917" y="3061291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Picture 22" descr="Picture 22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0835791" y="3048766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Picture 19" descr="Picture 19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2808772" y="4094029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Picture 18" descr="Picture 18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3954386" y="4087476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Picture 15" descr="Picture 15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7506576" y="4118581"/>
            <a:ext cx="1101515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Picture 13" descr="Picture 13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8606139" y="4142263"/>
            <a:ext cx="1101514" cy="1101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Picture 12" descr="Picture 12"/>
          <p:cNvPicPr>
            <a:picLocks noChangeAspect="1"/>
          </p:cNvPicPr>
          <p:nvPr/>
        </p:nvPicPr>
        <p:blipFill>
          <a:blip r:embed="rId51">
            <a:extLst/>
          </a:blip>
          <a:stretch>
            <a:fillRect/>
          </a:stretch>
        </p:blipFill>
        <p:spPr>
          <a:xfrm>
            <a:off x="10898420" y="4142263"/>
            <a:ext cx="1101515" cy="11015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2375" y="100208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64937" y="5407449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44893" y="5433217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icture 4" descr="Picture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66867" y="5447922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Picture 5" descr="Picture 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53435" y="5445743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Picture 6" descr="Picture 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426941" y="5420266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Picture 7" descr="Picture 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461247" y="545826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Picture 8" descr="Picture 8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522228" y="545826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Picture 9" descr="Picture 9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544112" y="545826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Picture 10" descr="Picture 10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657423" y="5434541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Picture 11" descr="Picture 11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0544112" y="4131252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Picture 12" descr="Picture 12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9495555" y="4145810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icture 13" descr="Picture 13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8461247" y="413488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Picture 14" descr="Picture 14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7403382" y="4129501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icture 15" descr="Picture 15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6320666" y="4129501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Picture 16" descr="Picture 16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5130693" y="4124114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Picture 17" descr="Picture 17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4052289" y="410590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Picture 18" descr="Picture 18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2862316" y="4093383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Picture 19" descr="Picture 19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1656613" y="4079397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Picture 20" descr="Picture 20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0569164" y="2865247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Picture 21" descr="Picture 21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9522228" y="2865247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Picture 22" descr="Picture 22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8450319" y="2865247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Picture 23" descr="Picture 23"/>
          <p:cNvPicPr>
            <a:picLocks noChangeAspect="1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7403382" y="2865247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Picture 24" descr="Picture 24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6306420" y="2865247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Picture 25" descr="Picture 25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5099289" y="2427714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Picture 26" descr="Picture 26"/>
          <p:cNvPicPr>
            <a:picLocks noChangeAspect="1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4039904" y="245785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Picture 27" descr="Picture 27"/>
          <p:cNvPicPr>
            <a:picLocks noChangeAspect="1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2836219" y="245071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Picture 28" descr="Picture 28"/>
          <p:cNvPicPr>
            <a:picLocks noChangeAspect="1"/>
          </p:cNvPicPr>
          <p:nvPr/>
        </p:nvPicPr>
        <p:blipFill>
          <a:blip r:embed="rId29">
            <a:extLst/>
          </a:blip>
          <a:stretch>
            <a:fillRect/>
          </a:stretch>
        </p:blipFill>
        <p:spPr>
          <a:xfrm>
            <a:off x="1636647" y="2464997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Picture 29" descr="Picture 29"/>
          <p:cNvPicPr>
            <a:picLocks noChangeAspect="1"/>
          </p:cNvPicPr>
          <p:nvPr/>
        </p:nvPicPr>
        <p:blipFill>
          <a:blip r:embed="rId30">
            <a:extLst/>
          </a:blip>
          <a:stretch>
            <a:fillRect/>
          </a:stretch>
        </p:blipFill>
        <p:spPr>
          <a:xfrm>
            <a:off x="10528007" y="1150933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Picture 30" descr="Picture 30"/>
          <p:cNvPicPr>
            <a:picLocks noChangeAspect="1"/>
          </p:cNvPicPr>
          <p:nvPr/>
        </p:nvPicPr>
        <p:blipFill>
          <a:blip r:embed="rId31">
            <a:extLst/>
          </a:blip>
          <a:stretch>
            <a:fillRect/>
          </a:stretch>
        </p:blipFill>
        <p:spPr>
          <a:xfrm>
            <a:off x="9476305" y="1150933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icture 31" descr="Picture 31"/>
          <p:cNvPicPr>
            <a:picLocks noChangeAspect="1"/>
          </p:cNvPicPr>
          <p:nvPr/>
        </p:nvPicPr>
        <p:blipFill>
          <a:blip r:embed="rId32">
            <a:extLst/>
          </a:blip>
          <a:stretch>
            <a:fillRect/>
          </a:stretch>
        </p:blipFill>
        <p:spPr>
          <a:xfrm>
            <a:off x="8388407" y="1113648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Picture 32" descr="Picture 32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7366372" y="1150934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Picture 33" descr="Picture 33"/>
          <p:cNvPicPr>
            <a:picLocks noChangeAspect="1"/>
          </p:cNvPicPr>
          <p:nvPr/>
        </p:nvPicPr>
        <p:blipFill>
          <a:blip r:embed="rId34">
            <a:extLst/>
          </a:blip>
          <a:stretch>
            <a:fillRect/>
          </a:stretch>
        </p:blipFill>
        <p:spPr>
          <a:xfrm>
            <a:off x="6269639" y="1113648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icture 34" descr="Picture 34"/>
          <p:cNvPicPr>
            <a:picLocks noChangeAspect="1"/>
          </p:cNvPicPr>
          <p:nvPr/>
        </p:nvPicPr>
        <p:blipFill>
          <a:blip r:embed="rId35">
            <a:extLst/>
          </a:blip>
          <a:stretch>
            <a:fillRect/>
          </a:stretch>
        </p:blipFill>
        <p:spPr>
          <a:xfrm>
            <a:off x="5149022" y="147631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Picture 35" descr="Picture 35"/>
          <p:cNvPicPr>
            <a:picLocks noChangeAspect="1"/>
          </p:cNvPicPr>
          <p:nvPr/>
        </p:nvPicPr>
        <p:blipFill>
          <a:blip r:embed="rId36">
            <a:extLst/>
          </a:blip>
          <a:stretch>
            <a:fillRect/>
          </a:stretch>
        </p:blipFill>
        <p:spPr>
          <a:xfrm>
            <a:off x="4052289" y="147631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Picture 36" descr="Picture 36"/>
          <p:cNvPicPr>
            <a:picLocks noChangeAspect="1"/>
          </p:cNvPicPr>
          <p:nvPr/>
        </p:nvPicPr>
        <p:blipFill>
          <a:blip r:embed="rId37">
            <a:extLst/>
          </a:blip>
          <a:stretch>
            <a:fillRect/>
          </a:stretch>
        </p:blipFill>
        <p:spPr>
          <a:xfrm>
            <a:off x="482375" y="5420264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Picture 37" descr="Picture 37"/>
          <p:cNvPicPr>
            <a:picLocks noChangeAspect="1"/>
          </p:cNvPicPr>
          <p:nvPr/>
        </p:nvPicPr>
        <p:blipFill>
          <a:blip r:embed="rId38">
            <a:extLst/>
          </a:blip>
          <a:stretch>
            <a:fillRect/>
          </a:stretch>
        </p:blipFill>
        <p:spPr>
          <a:xfrm>
            <a:off x="482375" y="4118726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Picture 38" descr="Picture 38"/>
          <p:cNvPicPr>
            <a:picLocks noChangeAspect="1"/>
          </p:cNvPicPr>
          <p:nvPr/>
        </p:nvPicPr>
        <p:blipFill>
          <a:blip r:embed="rId39">
            <a:extLst/>
          </a:blip>
          <a:stretch>
            <a:fillRect/>
          </a:stretch>
        </p:blipFill>
        <p:spPr>
          <a:xfrm>
            <a:off x="2862316" y="1476319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Picture 39" descr="Picture 39"/>
          <p:cNvPicPr>
            <a:picLocks noChangeAspect="1"/>
          </p:cNvPicPr>
          <p:nvPr/>
        </p:nvPicPr>
        <p:blipFill>
          <a:blip r:embed="rId40">
            <a:extLst/>
          </a:blip>
          <a:stretch>
            <a:fillRect/>
          </a:stretch>
        </p:blipFill>
        <p:spPr>
          <a:xfrm>
            <a:off x="482375" y="2792135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Picture 40" descr="Picture 40"/>
          <p:cNvPicPr>
            <a:picLocks noChangeAspect="1"/>
          </p:cNvPicPr>
          <p:nvPr/>
        </p:nvPicPr>
        <p:blipFill>
          <a:blip r:embed="rId41">
            <a:extLst/>
          </a:blip>
          <a:stretch>
            <a:fillRect/>
          </a:stretch>
        </p:blipFill>
        <p:spPr>
          <a:xfrm>
            <a:off x="1672345" y="1490597"/>
            <a:ext cx="1301540" cy="1301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Picture 41" descr="Picture 41"/>
          <p:cNvPicPr>
            <a:picLocks noChangeAspect="1"/>
          </p:cNvPicPr>
          <p:nvPr/>
        </p:nvPicPr>
        <p:blipFill>
          <a:blip r:embed="rId42">
            <a:extLst/>
          </a:blip>
          <a:stretch>
            <a:fillRect/>
          </a:stretch>
        </p:blipFill>
        <p:spPr>
          <a:xfrm>
            <a:off x="482375" y="1490597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Picture 42" descr="Picture 42"/>
          <p:cNvPicPr>
            <a:picLocks noChangeAspect="1"/>
          </p:cNvPicPr>
          <p:nvPr/>
        </p:nvPicPr>
        <p:blipFill>
          <a:blip r:embed="rId43">
            <a:extLst/>
          </a:blip>
          <a:stretch>
            <a:fillRect/>
          </a:stretch>
        </p:blipFill>
        <p:spPr>
          <a:xfrm>
            <a:off x="10528007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Picture 43" descr="Picture 43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9495556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Picture 44" descr="Picture 44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8398823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Picture 45" descr="Picture 45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7366372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Picture 46" descr="Picture 46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6269640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Picture 47" descr="Picture 47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5149022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Picture 48" descr="Picture 48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4052291" y="100208"/>
            <a:ext cx="1301539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Picture 49" descr="Picture 49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2862319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Picture 50" descr="Picture 50"/>
          <p:cNvPicPr>
            <a:picLocks noChangeAspect="1"/>
          </p:cNvPicPr>
          <p:nvPr/>
        </p:nvPicPr>
        <p:blipFill>
          <a:blip r:embed="rId51">
            <a:extLst/>
          </a:blip>
          <a:stretch>
            <a:fillRect/>
          </a:stretch>
        </p:blipFill>
        <p:spPr>
          <a:xfrm>
            <a:off x="1672346" y="100208"/>
            <a:ext cx="1301540" cy="13015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itle 1"/>
          <p:cNvSpPr/>
          <p:nvPr/>
        </p:nvSpPr>
        <p:spPr>
          <a:xfrm>
            <a:off x="207315" y="199625"/>
            <a:ext cx="9144001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t>100 Iterations (GIF)</a:t>
            </a:r>
          </a:p>
        </p:txBody>
      </p:sp>
      <p:pic>
        <p:nvPicPr>
          <p:cNvPr id="283" name="giphy.gif" descr="giphy.gi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64742" y="974649"/>
            <a:ext cx="6096001" cy="609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470" y="2750160"/>
            <a:ext cx="3971108" cy="6021193"/>
          </a:xfrm>
          <a:prstGeom prst="rect">
            <a:avLst/>
          </a:prstGeom>
        </p:spPr>
      </p:pic>
      <p:pic>
        <p:nvPicPr>
          <p:cNvPr id="3" name="Picture 2" descr="Picture 2"/>
          <p:cNvPicPr>
            <a:picLocks noChangeAspect="1"/>
          </p:cNvPicPr>
          <p:nvPr/>
        </p:nvPicPr>
        <p:blipFill rotWithShape="1">
          <a:blip r:embed="rId3">
            <a:extLst/>
          </a:blip>
          <a:srcRect l="19906" t="26666" r="21660" b="13395"/>
          <a:stretch/>
        </p:blipFill>
        <p:spPr>
          <a:xfrm>
            <a:off x="8590253" y="-400708"/>
            <a:ext cx="2642992" cy="4110560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Title 1"/>
          <p:cNvSpPr/>
          <p:nvPr/>
        </p:nvSpPr>
        <p:spPr>
          <a:xfrm>
            <a:off x="1121715" y="199625"/>
            <a:ext cx="9144001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dirty="0"/>
              <a:t>5 Family Members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24" y="718456"/>
            <a:ext cx="2931978" cy="4445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0" t="31961" r="20640"/>
          <a:stretch/>
        </p:blipFill>
        <p:spPr>
          <a:xfrm>
            <a:off x="851235" y="3974741"/>
            <a:ext cx="2521132" cy="46661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71" y="-74695"/>
            <a:ext cx="2687922" cy="4075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65"/>
          <a:stretch/>
        </p:blipFill>
        <p:spPr>
          <a:xfrm>
            <a:off x="4816796" y="3775165"/>
            <a:ext cx="2473926" cy="2649607"/>
          </a:xfrm>
          <a:prstGeom prst="rect">
            <a:avLst/>
          </a:prstGeom>
        </p:spPr>
      </p:pic>
      <p:sp>
        <p:nvSpPr>
          <p:cNvPr id="9" name="Title 1"/>
          <p:cNvSpPr/>
          <p:nvPr/>
        </p:nvSpPr>
        <p:spPr>
          <a:xfrm>
            <a:off x="9664232" y="3623192"/>
            <a:ext cx="606440" cy="433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lang="en-US" sz="2400" dirty="0" smtClean="0"/>
              <a:t>Vase</a:t>
            </a:r>
            <a:endParaRPr sz="2400" dirty="0"/>
          </a:p>
        </p:txBody>
      </p:sp>
      <p:sp>
        <p:nvSpPr>
          <p:cNvPr id="10" name="Title 1"/>
          <p:cNvSpPr/>
          <p:nvPr/>
        </p:nvSpPr>
        <p:spPr>
          <a:xfrm>
            <a:off x="1889115" y="3593028"/>
            <a:ext cx="606440" cy="433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lang="en-US" sz="2400" dirty="0" smtClean="0"/>
              <a:t>Cup</a:t>
            </a:r>
            <a:endParaRPr sz="2400" dirty="0"/>
          </a:p>
        </p:txBody>
      </p:sp>
      <p:sp>
        <p:nvSpPr>
          <p:cNvPr id="11" name="Title 1"/>
          <p:cNvSpPr/>
          <p:nvPr/>
        </p:nvSpPr>
        <p:spPr>
          <a:xfrm>
            <a:off x="5750539" y="3593027"/>
            <a:ext cx="606440" cy="433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lang="en-US" sz="2400" dirty="0" smtClean="0"/>
              <a:t>Bowl</a:t>
            </a:r>
            <a:endParaRPr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73" y="2642675"/>
            <a:ext cx="3624392" cy="54954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19" b="26286"/>
          <a:stretch/>
        </p:blipFill>
        <p:spPr>
          <a:xfrm>
            <a:off x="1156613" y="248195"/>
            <a:ext cx="4523001" cy="31612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4" t="32762" r="33153" b="29333"/>
          <a:stretch/>
        </p:blipFill>
        <p:spPr>
          <a:xfrm>
            <a:off x="7090404" y="118965"/>
            <a:ext cx="2393231" cy="34018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8"/>
          <a:stretch/>
        </p:blipFill>
        <p:spPr>
          <a:xfrm>
            <a:off x="5846179" y="3520773"/>
            <a:ext cx="4523001" cy="5264331"/>
          </a:xfrm>
          <a:prstGeom prst="rect">
            <a:avLst/>
          </a:prstGeom>
        </p:spPr>
      </p:pic>
      <p:sp>
        <p:nvSpPr>
          <p:cNvPr id="6" name="Title 1"/>
          <p:cNvSpPr/>
          <p:nvPr/>
        </p:nvSpPr>
        <p:spPr>
          <a:xfrm>
            <a:off x="3256191" y="3383281"/>
            <a:ext cx="606440" cy="433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lang="en-US" sz="2400" dirty="0" smtClean="0"/>
              <a:t>Vase</a:t>
            </a:r>
            <a:endParaRPr sz="2400" dirty="0"/>
          </a:p>
        </p:txBody>
      </p:sp>
      <p:sp>
        <p:nvSpPr>
          <p:cNvPr id="7" name="Title 1"/>
          <p:cNvSpPr/>
          <p:nvPr/>
        </p:nvSpPr>
        <p:spPr>
          <a:xfrm>
            <a:off x="8036051" y="3365133"/>
            <a:ext cx="606440" cy="433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90000"/>
              </a:lnSpc>
              <a:defRPr sz="3600">
                <a:solidFill>
                  <a:srgbClr val="FFFFFF"/>
                </a:solidFill>
                <a:latin typeface="Adobe Naskh Medium"/>
                <a:ea typeface="Adobe Naskh Medium"/>
                <a:cs typeface="Adobe Naskh Medium"/>
                <a:sym typeface="Adobe Naskh Medium"/>
              </a:defRPr>
            </a:lvl1pPr>
          </a:lstStyle>
          <a:p>
            <a:r>
              <a:rPr lang="en-US" sz="2400" dirty="0" smtClean="0"/>
              <a:t>Vase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40218786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27761" b="13606"/>
          <a:stretch>
            <a:fillRect/>
          </a:stretch>
        </p:blipFill>
        <p:spPr>
          <a:xfrm>
            <a:off x="2237184" y="0"/>
            <a:ext cx="7717646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14391" y="3244334"/>
            <a:ext cx="49632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http://tt-acm.github.io/DesignExplorer/?</a:t>
            </a:r>
            <a:r>
              <a:rPr lang="en-US" dirty="0" smtClean="0">
                <a:hlinkClick r:id="rId2"/>
              </a:rPr>
              <a:t>ID=T9LuZi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1779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3D0D1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137</Words>
  <Application>Microsoft Office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Adobe Naskh Medium</vt:lpstr>
      <vt:lpstr>Arial</vt:lpstr>
      <vt:lpstr>Calibri</vt:lpstr>
      <vt:lpstr>Calibri Light</vt:lpstr>
      <vt:lpstr>Office Theme</vt:lpstr>
      <vt:lpstr>Functional Products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Products Family</dc:title>
  <cp:lastModifiedBy>csun5</cp:lastModifiedBy>
  <cp:revision>6</cp:revision>
  <dcterms:modified xsi:type="dcterms:W3CDTF">2018-05-07T21:04:09Z</dcterms:modified>
</cp:coreProperties>
</file>